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329" r:id="rId3"/>
    <p:sldId id="330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4" r:id="rId16"/>
    <p:sldId id="345" r:id="rId17"/>
    <p:sldId id="346" r:id="rId18"/>
    <p:sldId id="347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173" autoAdjust="0"/>
  </p:normalViewPr>
  <p:slideViewPr>
    <p:cSldViewPr>
      <p:cViewPr varScale="1">
        <p:scale>
          <a:sx n="90" d="100"/>
          <a:sy n="90" d="100"/>
        </p:scale>
        <p:origin x="2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4" Type="http://schemas.openxmlformats.org/officeDocument/2006/relationships/image" Target="../media/image45.wmf"/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wmf"/><Relationship Id="rId8" Type="http://schemas.openxmlformats.org/officeDocument/2006/relationships/image" Target="../media/image17.wmf"/><Relationship Id="rId9" Type="http://schemas.openxmlformats.org/officeDocument/2006/relationships/image" Target="../media/image18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21.wmf"/><Relationship Id="rId5" Type="http://schemas.openxmlformats.org/officeDocument/2006/relationships/image" Target="../media/image14.wmf"/><Relationship Id="rId6" Type="http://schemas.openxmlformats.org/officeDocument/2006/relationships/image" Target="../media/image18.wmf"/><Relationship Id="rId7" Type="http://schemas.openxmlformats.org/officeDocument/2006/relationships/image" Target="../media/image22.wmf"/><Relationship Id="rId8" Type="http://schemas.openxmlformats.org/officeDocument/2006/relationships/image" Target="../media/image23.wmf"/><Relationship Id="rId9" Type="http://schemas.openxmlformats.org/officeDocument/2006/relationships/image" Target="../media/image11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11.wmf"/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2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wmf"/><Relationship Id="rId3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B29D9-1AED-446F-87CA-4C2BAE8824B0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F6FF-AF16-4011-8C55-9B5195BFB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endParaRPr lang="en-US" altLang="en-US" sz="1400" dirty="0" smtClean="0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F7CB14-6A17-4F83-8864-66411960C0C5}" type="slidenum">
              <a:rPr lang="en-US" altLang="en-US" sz="130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12975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04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7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5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8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3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8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6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F6FF-AF16-4011-8C55-9B5195BFB3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B3D3C-21DC-475D-9930-61FDBE7332F7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wmf"/><Relationship Id="rId12" Type="http://schemas.openxmlformats.org/officeDocument/2006/relationships/oleObject" Target="../embeddings/oleObject43.bin"/><Relationship Id="rId13" Type="http://schemas.openxmlformats.org/officeDocument/2006/relationships/image" Target="../media/image1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26.wmf"/><Relationship Id="rId6" Type="http://schemas.openxmlformats.org/officeDocument/2006/relationships/oleObject" Target="../embeddings/oleObject40.bin"/><Relationship Id="rId7" Type="http://schemas.openxmlformats.org/officeDocument/2006/relationships/image" Target="../media/image27.wmf"/><Relationship Id="rId8" Type="http://schemas.openxmlformats.org/officeDocument/2006/relationships/oleObject" Target="../embeddings/oleObject41.bin"/><Relationship Id="rId9" Type="http://schemas.openxmlformats.org/officeDocument/2006/relationships/image" Target="../media/image28.wmf"/><Relationship Id="rId10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31.wmf"/><Relationship Id="rId8" Type="http://schemas.openxmlformats.org/officeDocument/2006/relationships/oleObject" Target="../embeddings/oleObject46.bin"/><Relationship Id="rId9" Type="http://schemas.openxmlformats.org/officeDocument/2006/relationships/image" Target="../media/image32.w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wmf"/><Relationship Id="rId12" Type="http://schemas.openxmlformats.org/officeDocument/2006/relationships/oleObject" Target="../embeddings/oleObject52.bin"/><Relationship Id="rId13" Type="http://schemas.openxmlformats.org/officeDocument/2006/relationships/image" Target="../media/image3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37.wmf"/><Relationship Id="rId10" Type="http://schemas.openxmlformats.org/officeDocument/2006/relationships/oleObject" Target="../embeddings/oleObject5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39.w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0.w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4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8.bin"/><Relationship Id="rId12" Type="http://schemas.openxmlformats.org/officeDocument/2006/relationships/image" Target="../media/image44.wmf"/><Relationship Id="rId13" Type="http://schemas.openxmlformats.org/officeDocument/2006/relationships/oleObject" Target="../embeddings/oleObject59.bin"/><Relationship Id="rId14" Type="http://schemas.openxmlformats.org/officeDocument/2006/relationships/image" Target="../media/image45.wmf"/><Relationship Id="rId15" Type="http://schemas.openxmlformats.org/officeDocument/2006/relationships/image" Target="../media/image46.png"/><Relationship Id="rId1" Type="http://schemas.openxmlformats.org/officeDocument/2006/relationships/vmlDrawing" Target="../drawings/vmlDrawing10.vml"/><Relationship Id="rId2" Type="http://schemas.openxmlformats.org/officeDocument/2006/relationships/video" Target="NULL" TargetMode="External"/><Relationship Id="rId3" Type="http://schemas.openxmlformats.org/officeDocument/2006/relationships/tags" Target="../tags/tag1.xml"/><Relationship Id="rId4" Type="http://schemas.microsoft.com/office/2007/relationships/media" Target="../media/media1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Relationship Id="rId7" Type="http://schemas.openxmlformats.org/officeDocument/2006/relationships/oleObject" Target="../embeddings/oleObject56.bin"/><Relationship Id="rId8" Type="http://schemas.openxmlformats.org/officeDocument/2006/relationships/image" Target="../media/image42.wmf"/><Relationship Id="rId9" Type="http://schemas.openxmlformats.org/officeDocument/2006/relationships/oleObject" Target="../embeddings/oleObject57.bin"/><Relationship Id="rId10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6.w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wmf"/><Relationship Id="rId10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8.wmf"/><Relationship Id="rId6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20" Type="http://schemas.openxmlformats.org/officeDocument/2006/relationships/oleObject" Target="../embeddings/oleObject17.bin"/><Relationship Id="rId21" Type="http://schemas.openxmlformats.org/officeDocument/2006/relationships/image" Target="../media/image18.wmf"/><Relationship Id="rId22" Type="http://schemas.openxmlformats.org/officeDocument/2006/relationships/oleObject" Target="../embeddings/oleObject18.bin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3.w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14.wmf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15.wmf"/><Relationship Id="rId16" Type="http://schemas.openxmlformats.org/officeDocument/2006/relationships/oleObject" Target="../embeddings/oleObject15.bin"/><Relationship Id="rId17" Type="http://schemas.openxmlformats.org/officeDocument/2006/relationships/image" Target="../media/image16.wmf"/><Relationship Id="rId18" Type="http://schemas.openxmlformats.org/officeDocument/2006/relationships/oleObject" Target="../embeddings/oleObject16.bin"/><Relationship Id="rId19" Type="http://schemas.openxmlformats.org/officeDocument/2006/relationships/image" Target="../media/image1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1.wmf"/><Relationship Id="rId8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20" Type="http://schemas.openxmlformats.org/officeDocument/2006/relationships/oleObject" Target="../embeddings/oleObject28.bin"/><Relationship Id="rId21" Type="http://schemas.openxmlformats.org/officeDocument/2006/relationships/oleObject" Target="../embeddings/oleObject29.bin"/><Relationship Id="rId22" Type="http://schemas.openxmlformats.org/officeDocument/2006/relationships/oleObject" Target="../embeddings/oleObject30.bin"/><Relationship Id="rId23" Type="http://schemas.openxmlformats.org/officeDocument/2006/relationships/image" Target="../media/image23.wmf"/><Relationship Id="rId24" Type="http://schemas.openxmlformats.org/officeDocument/2006/relationships/oleObject" Target="../embeddings/oleObject31.bin"/><Relationship Id="rId25" Type="http://schemas.openxmlformats.org/officeDocument/2006/relationships/oleObject" Target="../embeddings/oleObject32.bin"/><Relationship Id="rId26" Type="http://schemas.openxmlformats.org/officeDocument/2006/relationships/oleObject" Target="../embeddings/oleObject33.bin"/><Relationship Id="rId27" Type="http://schemas.openxmlformats.org/officeDocument/2006/relationships/oleObject" Target="../embeddings/oleObject34.bin"/><Relationship Id="rId28" Type="http://schemas.openxmlformats.org/officeDocument/2006/relationships/oleObject" Target="../embeddings/oleObject35.bin"/><Relationship Id="rId29" Type="http://schemas.openxmlformats.org/officeDocument/2006/relationships/oleObject" Target="../embeddings/oleObject36.bin"/><Relationship Id="rId30" Type="http://schemas.openxmlformats.org/officeDocument/2006/relationships/image" Target="../media/image11.w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21.w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14.w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18.w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22.wmf"/><Relationship Id="rId18" Type="http://schemas.openxmlformats.org/officeDocument/2006/relationships/oleObject" Target="../embeddings/oleObject26.bin"/><Relationship Id="rId19" Type="http://schemas.openxmlformats.org/officeDocument/2006/relationships/oleObject" Target="../embeddings/oleObject27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20.wmf"/><Relationship Id="rId8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Naïve Bayes Classifier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Thuc Le</a:t>
            </a:r>
          </a:p>
          <a:p>
            <a:endParaRPr lang="en-AU" dirty="0" smtClean="0"/>
          </a:p>
          <a:p>
            <a:r>
              <a:rPr lang="en-AU" sz="2400" dirty="0" smtClean="0"/>
              <a:t>Advanced Analytic Techniques 2</a:t>
            </a:r>
          </a:p>
          <a:p>
            <a:r>
              <a:rPr lang="en-AU" sz="2400" dirty="0" smtClean="0"/>
              <a:t>University of South Australia</a:t>
            </a:r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4864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(The slides are based on </a:t>
            </a:r>
            <a:r>
              <a:rPr lang="en-AU" i="1" dirty="0" smtClean="0"/>
              <a:t>Naïve Bayes Classifier </a:t>
            </a:r>
            <a:r>
              <a:rPr lang="en-AU" dirty="0" smtClean="0"/>
              <a:t>of </a:t>
            </a:r>
            <a:r>
              <a:rPr lang="en-AU" dirty="0" err="1" smtClean="0"/>
              <a:t>Ke</a:t>
            </a:r>
            <a:r>
              <a:rPr lang="en-AU" dirty="0" smtClean="0"/>
              <a:t> Chen, University of Manchester)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9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9"/>
    </mc:Choice>
    <mc:Fallback xmlns="">
      <p:transition spd="slow" advTm="99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CB25B7-4B19-4A57-A1DD-532F60746054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Naïve Bayes	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336656" y="1344586"/>
            <a:ext cx="8807344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/>
              <a:t>Bayes classification</a:t>
            </a:r>
          </a:p>
          <a:p>
            <a:pPr eaLnBrk="1" hangingPunct="1">
              <a:lnSpc>
                <a:spcPct val="120000"/>
              </a:lnSpc>
            </a:pPr>
            <a:endParaRPr lang="en-US" altLang="en-US" sz="2394"/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52"/>
              <a:t>Difficulty: learning the joint probability                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394"/>
              <a:t>Naïve Bayes classification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/>
              <a:t>Assumption that </a:t>
            </a:r>
            <a:r>
              <a:rPr lang="en-US" altLang="en-US" sz="2052">
                <a:solidFill>
                  <a:srgbClr val="FF0000"/>
                </a:solidFill>
              </a:rPr>
              <a:t>all input features are conditionally independent!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/>
          </a:p>
          <a:p>
            <a:pPr lvl="1" eaLnBrk="1" hangingPunct="1">
              <a:lnSpc>
                <a:spcPct val="120000"/>
              </a:lnSpc>
            </a:pPr>
            <a:endParaRPr lang="en-US" altLang="en-US" sz="2052"/>
          </a:p>
          <a:p>
            <a:pPr lvl="1" eaLnBrk="1" hangingPunct="1">
              <a:lnSpc>
                <a:spcPct val="120000"/>
              </a:lnSpc>
            </a:pPr>
            <a:endParaRPr lang="en-US" altLang="en-US" sz="2052"/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/>
              <a:t>MAP classification rule: for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endParaRPr lang="en-US" altLang="en-US" sz="2052"/>
          </a:p>
        </p:txBody>
      </p:sp>
      <p:graphicFrame>
        <p:nvGraphicFramePr>
          <p:cNvPr id="10246" name="Object 8"/>
          <p:cNvGraphicFramePr>
            <a:graphicFrameLocks noChangeAspect="1"/>
          </p:cNvGraphicFramePr>
          <p:nvPr/>
        </p:nvGraphicFramePr>
        <p:xfrm>
          <a:off x="1874684" y="1876720"/>
          <a:ext cx="5264316" cy="400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Equation" r:id="rId4" imgW="2336800" imgH="177800" progId="Equation.3">
                  <p:embed/>
                </p:oleObj>
              </mc:Choice>
              <mc:Fallback>
                <p:oleObj name="Equation" r:id="rId4" imgW="2336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684" y="1876720"/>
                        <a:ext cx="5264316" cy="40045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9"/>
          <p:cNvGraphicFramePr>
            <a:graphicFrameLocks noChangeAspect="1"/>
          </p:cNvGraphicFramePr>
          <p:nvPr/>
        </p:nvGraphicFramePr>
        <p:xfrm>
          <a:off x="5353910" y="2486229"/>
          <a:ext cx="1628979" cy="357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Equation" r:id="rId6" imgW="812447" imgH="177723" progId="Equation.3">
                  <p:embed/>
                </p:oleObj>
              </mc:Choice>
              <mc:Fallback>
                <p:oleObj name="Equation" r:id="rId6" imgW="812447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910" y="2486229"/>
                        <a:ext cx="1628979" cy="357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0"/>
          <p:cNvGraphicFramePr>
            <a:graphicFrameLocks noChangeAspect="1"/>
          </p:cNvGraphicFramePr>
          <p:nvPr/>
        </p:nvGraphicFramePr>
        <p:xfrm>
          <a:off x="920373" y="3698460"/>
          <a:ext cx="7691494" cy="143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tion" r:id="rId8" imgW="3619500" imgH="673100" progId="Equation.3">
                  <p:embed/>
                </p:oleObj>
              </mc:Choice>
              <mc:Fallback>
                <p:oleObj name="Equation" r:id="rId8" imgW="36195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373" y="3698460"/>
                        <a:ext cx="7691494" cy="1434859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11"/>
          <p:cNvGraphicFramePr>
            <a:graphicFrameLocks noChangeAspect="1"/>
          </p:cNvGraphicFramePr>
          <p:nvPr/>
        </p:nvGraphicFramePr>
        <p:xfrm>
          <a:off x="1038474" y="5514772"/>
          <a:ext cx="7654842" cy="42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10" imgW="3695700" imgH="203200" progId="Equation.3">
                  <p:embed/>
                </p:oleObj>
              </mc:Choice>
              <mc:Fallback>
                <p:oleObj name="Equation" r:id="rId10" imgW="369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474" y="5514772"/>
                        <a:ext cx="7654842" cy="42217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Line 12"/>
          <p:cNvSpPr>
            <a:spLocks noChangeShapeType="1"/>
          </p:cNvSpPr>
          <p:nvPr/>
        </p:nvSpPr>
        <p:spPr bwMode="auto">
          <a:xfrm>
            <a:off x="3855250" y="4146430"/>
            <a:ext cx="188961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539"/>
          </a:p>
        </p:txBody>
      </p:sp>
      <p:sp>
        <p:nvSpPr>
          <p:cNvPr id="10251" name="Line 13"/>
          <p:cNvSpPr>
            <a:spLocks noChangeShapeType="1"/>
          </p:cNvSpPr>
          <p:nvPr/>
        </p:nvSpPr>
        <p:spPr bwMode="auto">
          <a:xfrm>
            <a:off x="3920408" y="4536028"/>
            <a:ext cx="781910" cy="13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539"/>
          </a:p>
        </p:txBody>
      </p:sp>
      <p:sp>
        <p:nvSpPr>
          <p:cNvPr id="10252" name="Line 14"/>
          <p:cNvSpPr>
            <a:spLocks noChangeShapeType="1"/>
          </p:cNvSpPr>
          <p:nvPr/>
        </p:nvSpPr>
        <p:spPr bwMode="auto">
          <a:xfrm>
            <a:off x="5093273" y="4536027"/>
            <a:ext cx="16941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539"/>
          </a:p>
        </p:txBody>
      </p:sp>
      <p:sp>
        <p:nvSpPr>
          <p:cNvPr id="10253" name="Line 15"/>
          <p:cNvSpPr>
            <a:spLocks noChangeShapeType="1"/>
          </p:cNvSpPr>
          <p:nvPr/>
        </p:nvSpPr>
        <p:spPr bwMode="auto">
          <a:xfrm>
            <a:off x="4702318" y="5057301"/>
            <a:ext cx="286700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539"/>
          </a:p>
        </p:txBody>
      </p:sp>
      <p:graphicFrame>
        <p:nvGraphicFramePr>
          <p:cNvPr id="102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555424"/>
              </p:ext>
            </p:extLst>
          </p:nvPr>
        </p:nvGraphicFramePr>
        <p:xfrm>
          <a:off x="4468107" y="5102097"/>
          <a:ext cx="2085093" cy="41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Equation" r:id="rId12" imgW="1091726" imgH="215806" progId="Equation.3">
                  <p:embed/>
                </p:oleObj>
              </mc:Choice>
              <mc:Fallback>
                <p:oleObj name="Equation" r:id="rId12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107" y="5102097"/>
                        <a:ext cx="2085093" cy="411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641138"/>
      </p:ext>
    </p:extLst>
  </p:cSld>
  <p:clrMapOvr>
    <a:masterClrMapping/>
  </p:clrMapOvr>
  <p:transition advTm="264449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F34B1F0-FD32-4123-B8CA-5648E0178C4C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6" y="236881"/>
            <a:ext cx="6636730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Naïve Bayes	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336656" y="1344586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Algorithm: Discrete-Valued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>
                <a:solidFill>
                  <a:schemeClr val="accent2"/>
                </a:solidFill>
              </a:rPr>
              <a:t>Learning Phase</a:t>
            </a:r>
            <a:r>
              <a:rPr lang="en-US" altLang="en-US" sz="2052" dirty="0"/>
              <a:t>: Given a training set </a:t>
            </a:r>
            <a:r>
              <a:rPr lang="en-US" altLang="en-US" sz="2052" b="1" dirty="0">
                <a:latin typeface="Palatino Linotype" panose="02040502050505030304" pitchFamily="18" charset="0"/>
              </a:rPr>
              <a:t>S</a:t>
            </a:r>
            <a:r>
              <a:rPr lang="en-US" altLang="en-US" sz="2052" dirty="0"/>
              <a:t>, 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en-US" altLang="en-US" sz="2052" dirty="0"/>
              <a:t>     Output: conditional probability tables; for             elements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52" dirty="0">
                <a:solidFill>
                  <a:schemeClr val="accent2"/>
                </a:solidFill>
              </a:rPr>
              <a:t>Test Phase</a:t>
            </a:r>
            <a:r>
              <a:rPr lang="en-US" altLang="en-US" sz="2052" dirty="0"/>
              <a:t>: Given an unknown instance                    , 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en-US" altLang="en-US" sz="2052" dirty="0"/>
              <a:t>      Look up tables to assign the label </a:t>
            </a:r>
            <a:r>
              <a:rPr lang="en-US" altLang="en-US" sz="2052" i="1" dirty="0">
                <a:latin typeface="Palatino Linotype" panose="02040502050505030304" pitchFamily="18" charset="0"/>
              </a:rPr>
              <a:t>c* </a:t>
            </a:r>
            <a:r>
              <a:rPr lang="en-US" altLang="en-US" sz="2052" dirty="0"/>
              <a:t>to </a:t>
            </a:r>
            <a:r>
              <a:rPr lang="en-US" altLang="en-US" sz="2052" b="1" dirty="0">
                <a:latin typeface="Palatino Linotype" panose="02040502050505030304" pitchFamily="18" charset="0"/>
              </a:rPr>
              <a:t>X’</a:t>
            </a:r>
            <a:r>
              <a:rPr lang="en-US" altLang="en-US" sz="2052" dirty="0"/>
              <a:t> if</a:t>
            </a:r>
            <a:r>
              <a:rPr lang="en-US" altLang="en-US" sz="2052" dirty="0">
                <a:latin typeface="Palatino Linotype" panose="02040502050505030304" pitchFamily="18" charset="0"/>
              </a:rPr>
              <a:t>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52" dirty="0"/>
              <a:t>      </a:t>
            </a:r>
          </a:p>
        </p:txBody>
      </p:sp>
      <p:graphicFrame>
        <p:nvGraphicFramePr>
          <p:cNvPr id="11270" name="Object 7"/>
          <p:cNvGraphicFramePr>
            <a:graphicFrameLocks noChangeAspect="1"/>
          </p:cNvGraphicFramePr>
          <p:nvPr/>
        </p:nvGraphicFramePr>
        <p:xfrm>
          <a:off x="1174222" y="2351838"/>
          <a:ext cx="7502804" cy="163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Equation" r:id="rId4" imgW="4838700" imgH="1041400" progId="Equation.3">
                  <p:embed/>
                </p:oleObj>
              </mc:Choice>
              <mc:Fallback>
                <p:oleObj name="Equation" r:id="rId4" imgW="4838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222" y="2351838"/>
                        <a:ext cx="7502804" cy="1631694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8"/>
          <p:cNvGraphicFramePr>
            <a:graphicFrameLocks noChangeAspect="1"/>
          </p:cNvGraphicFramePr>
          <p:nvPr/>
        </p:nvGraphicFramePr>
        <p:xfrm>
          <a:off x="1213590" y="5437396"/>
          <a:ext cx="7278819" cy="43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Equation" r:id="rId6" imgW="3657600" imgH="215900" progId="Equation.3">
                  <p:embed/>
                </p:oleObj>
              </mc:Choice>
              <mc:Fallback>
                <p:oleObj name="Equation" r:id="rId6" imgW="3657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590" y="5437396"/>
                        <a:ext cx="7278819" cy="430321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15"/>
          <p:cNvGraphicFramePr>
            <a:graphicFrameLocks noChangeAspect="1"/>
          </p:cNvGraphicFramePr>
          <p:nvPr/>
        </p:nvGraphicFramePr>
        <p:xfrm>
          <a:off x="5926767" y="4616119"/>
          <a:ext cx="1657486" cy="37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Equation" r:id="rId8" imgW="736280" imgH="177723" progId="Equation.3">
                  <p:embed/>
                </p:oleObj>
              </mc:Choice>
              <mc:Fallback>
                <p:oleObj name="Equation" r:id="rId8" imgW="73628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767" y="4616119"/>
                        <a:ext cx="1657486" cy="377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17"/>
          <p:cNvGraphicFramePr>
            <a:graphicFrameLocks noChangeAspect="1"/>
          </p:cNvGraphicFramePr>
          <p:nvPr/>
        </p:nvGraphicFramePr>
        <p:xfrm>
          <a:off x="6070660" y="4145072"/>
          <a:ext cx="967885" cy="3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2" name="Equation" r:id="rId10" imgW="672808" imgH="228501" progId="Equation.3">
                  <p:embed/>
                </p:oleObj>
              </mc:Choice>
              <mc:Fallback>
                <p:oleObj name="Equation" r:id="rId10" imgW="67280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60" y="4145072"/>
                        <a:ext cx="967885" cy="390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212864"/>
      </p:ext>
    </p:extLst>
  </p:cSld>
  <p:clrMapOvr>
    <a:masterClrMapping/>
  </p:clrMapOvr>
  <p:transition advTm="82458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4AE4E64-D98B-4C85-9BA4-76DD1F4DDA5F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Example	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336656" y="1214268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/>
              <a:t>Example: Play Tennis</a:t>
            </a:r>
          </a:p>
        </p:txBody>
      </p:sp>
      <p:pic>
        <p:nvPicPr>
          <p:cNvPr id="1229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57" y="1800700"/>
            <a:ext cx="5668846" cy="431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980263"/>
      </p:ext>
    </p:extLst>
  </p:cSld>
  <p:clrMapOvr>
    <a:masterClrMapping/>
  </p:clrMapOvr>
  <p:transition advTm="77833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F1784D-49AD-45B4-A534-AD390E382DA0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Example	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b="1" dirty="0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b="1" dirty="0"/>
              <a:t>     </a:t>
            </a:r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336656" y="1214268"/>
            <a:ext cx="8666166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Learning </a:t>
            </a:r>
            <a:r>
              <a:rPr lang="en-US" altLang="en-US" sz="2394" dirty="0" smtClean="0"/>
              <a:t>Phase</a:t>
            </a:r>
          </a:p>
          <a:p>
            <a:pPr eaLnBrk="1" hangingPunct="1">
              <a:lnSpc>
                <a:spcPct val="120000"/>
              </a:lnSpc>
            </a:pPr>
            <a:endParaRPr lang="en-US" altLang="en-US" sz="2394" dirty="0"/>
          </a:p>
        </p:txBody>
      </p:sp>
      <p:graphicFrame>
        <p:nvGraphicFramePr>
          <p:cNvPr id="541824" name="Group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17269"/>
              </p:ext>
            </p:extLst>
          </p:nvPr>
        </p:nvGraphicFramePr>
        <p:xfrm>
          <a:off x="857929" y="2689373"/>
          <a:ext cx="3112706" cy="1533723"/>
        </p:xfrm>
        <a:graphic>
          <a:graphicData uri="http://schemas.openxmlformats.org/drawingml/2006/table">
            <a:tbl>
              <a:tblPr/>
              <a:tblGrid>
                <a:gridCol w="1037116"/>
                <a:gridCol w="1038474"/>
                <a:gridCol w="1037116"/>
              </a:tblGrid>
              <a:tr h="338949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Outlook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Sunny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Overcast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0/5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Rain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  <a:endParaRPr kumimoji="0" lang="en-GB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41770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454"/>
              </p:ext>
            </p:extLst>
          </p:nvPr>
        </p:nvGraphicFramePr>
        <p:xfrm>
          <a:off x="4115886" y="2689373"/>
          <a:ext cx="3909549" cy="1533723"/>
        </p:xfrm>
        <a:graphic>
          <a:graphicData uri="http://schemas.openxmlformats.org/drawingml/2006/table">
            <a:tbl>
              <a:tblPr/>
              <a:tblGrid>
                <a:gridCol w="1433501"/>
                <a:gridCol w="1238024"/>
                <a:gridCol w="1238024"/>
              </a:tblGrid>
              <a:tr h="338949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Temperature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Hot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Mild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Cool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1/5</a:t>
                      </a:r>
                      <a:endParaRPr kumimoji="0" lang="en-GB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41828" name="Group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96640"/>
              </p:ext>
            </p:extLst>
          </p:nvPr>
        </p:nvGraphicFramePr>
        <p:xfrm>
          <a:off x="988247" y="4448670"/>
          <a:ext cx="3323116" cy="1190130"/>
        </p:xfrm>
        <a:graphic>
          <a:graphicData uri="http://schemas.openxmlformats.org/drawingml/2006/table">
            <a:tbl>
              <a:tblPr/>
              <a:tblGrid>
                <a:gridCol w="1328975"/>
                <a:gridCol w="1012682"/>
                <a:gridCol w="981459"/>
              </a:tblGrid>
              <a:tr h="39367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Humidity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  <a:endParaRPr kumimoji="0" lang="en-GB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Play=N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o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High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Normal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6/9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1/5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41833" name="Group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13818"/>
              </p:ext>
            </p:extLst>
          </p:nvPr>
        </p:nvGraphicFramePr>
        <p:xfrm>
          <a:off x="4572000" y="4448670"/>
          <a:ext cx="3323117" cy="1184700"/>
        </p:xfrm>
        <a:graphic>
          <a:graphicData uri="http://schemas.openxmlformats.org/drawingml/2006/table">
            <a:tbl>
              <a:tblPr/>
              <a:tblGrid>
                <a:gridCol w="1160648"/>
                <a:gridCol w="1088701"/>
                <a:gridCol w="1073768"/>
              </a:tblGrid>
              <a:tr h="38824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Wind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  <a:endParaRPr kumimoji="0" lang="en-GB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Strong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Weak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6/9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 Box 119"/>
          <p:cNvSpPr txBox="1">
            <a:spLocks noChangeArrowheads="1"/>
          </p:cNvSpPr>
          <p:nvPr/>
        </p:nvSpPr>
        <p:spPr bwMode="auto">
          <a:xfrm>
            <a:off x="2161112" y="1877875"/>
            <a:ext cx="2258632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52" i="1" dirty="0">
                <a:latin typeface="Palatino Linotype" panose="02040502050505030304" pitchFamily="18" charset="0"/>
              </a:rPr>
              <a:t>P</a:t>
            </a:r>
            <a:r>
              <a:rPr lang="en-GB" altLang="en-US" sz="2052" dirty="0">
                <a:latin typeface="Palatino Linotype" panose="02040502050505030304" pitchFamily="18" charset="0"/>
              </a:rPr>
              <a:t>(Play</a:t>
            </a:r>
            <a:r>
              <a:rPr lang="en-GB" altLang="en-US" sz="2052" i="1" dirty="0">
                <a:latin typeface="Palatino Linotype" panose="02040502050505030304" pitchFamily="18" charset="0"/>
              </a:rPr>
              <a:t>=Yes) = </a:t>
            </a:r>
            <a:r>
              <a:rPr lang="en-GB" altLang="en-US" sz="2052" dirty="0">
                <a:latin typeface="Palatino Linotype" panose="02040502050505030304" pitchFamily="18" charset="0"/>
              </a:rPr>
              <a:t>9/14</a:t>
            </a:r>
          </a:p>
        </p:txBody>
      </p:sp>
      <p:sp>
        <p:nvSpPr>
          <p:cNvPr id="15" name="Text Box 120"/>
          <p:cNvSpPr txBox="1">
            <a:spLocks noChangeArrowheads="1"/>
          </p:cNvSpPr>
          <p:nvPr/>
        </p:nvSpPr>
        <p:spPr bwMode="auto">
          <a:xfrm>
            <a:off x="4604580" y="1877875"/>
            <a:ext cx="2230098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52" i="1">
                <a:latin typeface="Palatino Linotype" panose="02040502050505030304" pitchFamily="18" charset="0"/>
              </a:rPr>
              <a:t>P</a:t>
            </a:r>
            <a:r>
              <a:rPr lang="en-GB" altLang="en-US" sz="2052">
                <a:latin typeface="Palatino Linotype" panose="02040502050505030304" pitchFamily="18" charset="0"/>
              </a:rPr>
              <a:t>(Play</a:t>
            </a:r>
            <a:r>
              <a:rPr lang="en-GB" altLang="en-US" sz="2052" i="1">
                <a:latin typeface="Palatino Linotype" panose="02040502050505030304" pitchFamily="18" charset="0"/>
              </a:rPr>
              <a:t>=No) = </a:t>
            </a:r>
            <a:r>
              <a:rPr lang="en-GB" altLang="en-US" sz="2052">
                <a:latin typeface="Palatino Linotype" panose="02040502050505030304" pitchFamily="18" charset="0"/>
              </a:rPr>
              <a:t>5/14</a:t>
            </a:r>
          </a:p>
        </p:txBody>
      </p:sp>
    </p:spTree>
    <p:extLst>
      <p:ext uri="{BB962C8B-B14F-4D97-AF65-F5344CB8AC3E}">
        <p14:creationId xmlns:p14="http://schemas.microsoft.com/office/powerpoint/2010/main" val="2072356980"/>
      </p:ext>
    </p:extLst>
  </p:cSld>
  <p:clrMapOvr>
    <a:masterClrMapping/>
  </p:clrMapOvr>
  <p:transition advTm="149197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5BD799E-ED36-4010-92BA-17DDE1729758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Example	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b="1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b="1"/>
              <a:t>     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336656" y="1214268"/>
            <a:ext cx="8666166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/>
              <a:t>Test Phase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52"/>
              <a:t>Given a new instance, predict its label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052" b="1">
                <a:latin typeface="Palatino Linotype" panose="02040502050505030304" pitchFamily="18" charset="0"/>
              </a:rPr>
              <a:t>      </a:t>
            </a:r>
            <a:r>
              <a:rPr lang="en-US" altLang="en-US" sz="2052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US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’=(Outlook=</a:t>
            </a:r>
            <a:r>
              <a:rPr lang="en-US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Sunny, </a:t>
            </a:r>
            <a:r>
              <a:rPr lang="en-US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Temperature=</a:t>
            </a:r>
            <a:r>
              <a:rPr lang="en-US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Cool, </a:t>
            </a:r>
            <a:r>
              <a:rPr lang="en-US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Humidity</a:t>
            </a:r>
            <a:r>
              <a:rPr lang="en-US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=High, </a:t>
            </a:r>
            <a:r>
              <a:rPr lang="en-US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Wind=</a:t>
            </a:r>
            <a:r>
              <a:rPr lang="en-US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Strong</a:t>
            </a:r>
            <a:r>
              <a:rPr lang="en-US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52">
                <a:solidFill>
                  <a:schemeClr val="tx2"/>
                </a:solidFill>
              </a:rPr>
              <a:t>Look up tables achieved in the learning phrase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52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052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052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052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052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52">
                <a:solidFill>
                  <a:schemeClr val="tx2"/>
                </a:solidFill>
              </a:rPr>
              <a:t>Decision making with the MAP rule</a:t>
            </a:r>
          </a:p>
        </p:txBody>
      </p:sp>
      <p:sp>
        <p:nvSpPr>
          <p:cNvPr id="14342" name="Text Box 91"/>
          <p:cNvSpPr txBox="1">
            <a:spLocks noChangeArrowheads="1"/>
          </p:cNvSpPr>
          <p:nvPr/>
        </p:nvSpPr>
        <p:spPr bwMode="auto">
          <a:xfrm>
            <a:off x="4572000" y="2670847"/>
            <a:ext cx="3403945" cy="163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P(Outlook=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S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unny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3/5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=No</a:t>
            </a:r>
            <a:r>
              <a:rPr lang="en-GB" altLang="en-US" sz="1539" dirty="0">
                <a:latin typeface="Palatino Linotype" panose="02040502050505030304" pitchFamily="18" charset="0"/>
              </a:rPr>
              <a:t>) = 1/5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Huminity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4/5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P(Wind=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3/5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P(Play=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5/14</a:t>
            </a:r>
          </a:p>
        </p:txBody>
      </p:sp>
      <p:sp>
        <p:nvSpPr>
          <p:cNvPr id="14343" name="Text Box 93"/>
          <p:cNvSpPr txBox="1">
            <a:spLocks noChangeArrowheads="1"/>
          </p:cNvSpPr>
          <p:nvPr/>
        </p:nvSpPr>
        <p:spPr bwMode="auto">
          <a:xfrm>
            <a:off x="1183725" y="2712929"/>
            <a:ext cx="3325975" cy="163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P(Outlook=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Sunny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2/9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Huminity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P(Wind=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 dirty="0">
                <a:latin typeface="Palatino Linotype" panose="02040502050505030304" pitchFamily="18" charset="0"/>
              </a:rPr>
              <a:t>P(Play=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9/14</a:t>
            </a:r>
          </a:p>
        </p:txBody>
      </p:sp>
      <p:sp>
        <p:nvSpPr>
          <p:cNvPr id="14344" name="Text Box 94"/>
          <p:cNvSpPr txBox="1">
            <a:spLocks noChangeArrowheads="1"/>
          </p:cNvSpPr>
          <p:nvPr/>
        </p:nvSpPr>
        <p:spPr bwMode="auto">
          <a:xfrm>
            <a:off x="1183725" y="4798021"/>
            <a:ext cx="7297824" cy="16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539" i="1">
                <a:solidFill>
                  <a:schemeClr val="accent2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881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’):</a:t>
            </a:r>
            <a:r>
              <a:rPr lang="en-GB" altLang="en-US" sz="1539">
                <a:latin typeface="Palatino Linotype" panose="02040502050505030304" pitchFamily="18" charset="0"/>
              </a:rPr>
              <a:t> [P(</a:t>
            </a:r>
            <a:r>
              <a:rPr lang="en-GB" altLang="en-US" sz="1539" i="1">
                <a:latin typeface="Palatino Linotype" panose="02040502050505030304" pitchFamily="18" charset="0"/>
              </a:rPr>
              <a:t>Sunny</a:t>
            </a:r>
            <a:r>
              <a:rPr lang="en-GB" altLang="en-US" sz="1539">
                <a:latin typeface="Palatino Linotype" panose="02040502050505030304" pitchFamily="18" charset="0"/>
              </a:rPr>
              <a:t>|Y</a:t>
            </a:r>
            <a:r>
              <a:rPr lang="en-GB" altLang="en-US" sz="1539" i="1">
                <a:latin typeface="Palatino Linotype" panose="02040502050505030304" pitchFamily="18" charset="0"/>
              </a:rPr>
              <a:t>es</a:t>
            </a:r>
            <a:r>
              <a:rPr lang="en-GB" altLang="en-US" sz="1539">
                <a:latin typeface="Palatino Linotype" panose="02040502050505030304" pitchFamily="18" charset="0"/>
              </a:rPr>
              <a:t>)P(</a:t>
            </a:r>
            <a:r>
              <a:rPr lang="en-GB" altLang="en-US" sz="1539" i="1">
                <a:latin typeface="Palatino Linotype" panose="02040502050505030304" pitchFamily="18" charset="0"/>
              </a:rPr>
              <a:t>Cool</a:t>
            </a:r>
            <a:r>
              <a:rPr lang="en-GB" altLang="en-US" sz="1539">
                <a:latin typeface="Palatino Linotype" panose="02040502050505030304" pitchFamily="18" charset="0"/>
              </a:rPr>
              <a:t>|</a:t>
            </a:r>
            <a:r>
              <a:rPr lang="en-GB" altLang="en-US" sz="1539" i="1">
                <a:latin typeface="Palatino Linotype" panose="02040502050505030304" pitchFamily="18" charset="0"/>
              </a:rPr>
              <a:t>Yes</a:t>
            </a:r>
            <a:r>
              <a:rPr lang="en-GB" altLang="en-US" sz="1539">
                <a:latin typeface="Palatino Linotype" panose="02040502050505030304" pitchFamily="18" charset="0"/>
              </a:rPr>
              <a:t>)P(</a:t>
            </a:r>
            <a:r>
              <a:rPr lang="en-GB" altLang="en-US" sz="1539" i="1">
                <a:latin typeface="Palatino Linotype" panose="02040502050505030304" pitchFamily="18" charset="0"/>
              </a:rPr>
              <a:t>High</a:t>
            </a:r>
            <a:r>
              <a:rPr lang="en-GB" altLang="en-US" sz="1539">
                <a:latin typeface="Palatino Linotype" panose="02040502050505030304" pitchFamily="18" charset="0"/>
              </a:rPr>
              <a:t>|Y</a:t>
            </a:r>
            <a:r>
              <a:rPr lang="en-GB" altLang="en-US" sz="1539" i="1">
                <a:latin typeface="Palatino Linotype" panose="02040502050505030304" pitchFamily="18" charset="0"/>
              </a:rPr>
              <a:t>es</a:t>
            </a:r>
            <a:r>
              <a:rPr lang="en-GB" altLang="en-US" sz="1539">
                <a:latin typeface="Palatino Linotype" panose="02040502050505030304" pitchFamily="18" charset="0"/>
              </a:rPr>
              <a:t>)P(</a:t>
            </a:r>
            <a:r>
              <a:rPr lang="en-GB" altLang="en-US" sz="1539" i="1">
                <a:latin typeface="Palatino Linotype" panose="02040502050505030304" pitchFamily="18" charset="0"/>
              </a:rPr>
              <a:t>Strong</a:t>
            </a:r>
            <a:r>
              <a:rPr lang="en-GB" altLang="en-US" sz="1539">
                <a:latin typeface="Palatino Linotype" panose="02040502050505030304" pitchFamily="18" charset="0"/>
              </a:rPr>
              <a:t>|</a:t>
            </a:r>
            <a:r>
              <a:rPr lang="en-GB" altLang="en-US" sz="1539" i="1">
                <a:latin typeface="Palatino Linotype" panose="02040502050505030304" pitchFamily="18" charset="0"/>
              </a:rPr>
              <a:t>Yes</a:t>
            </a:r>
            <a:r>
              <a:rPr lang="en-GB" altLang="en-US" sz="1539">
                <a:latin typeface="Palatino Linotype" panose="02040502050505030304" pitchFamily="18" charset="0"/>
              </a:rPr>
              <a:t>)]P(Play=</a:t>
            </a:r>
            <a:r>
              <a:rPr lang="en-GB" altLang="en-US" sz="1539" i="1">
                <a:latin typeface="Palatino Linotype" panose="02040502050505030304" pitchFamily="18" charset="0"/>
              </a:rPr>
              <a:t>Yes</a:t>
            </a:r>
            <a:r>
              <a:rPr lang="en-GB" altLang="en-US" sz="1539">
                <a:latin typeface="Palatino Linotype" panose="02040502050505030304" pitchFamily="18" charset="0"/>
              </a:rPr>
              <a:t>) = 0.0053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539">
                <a:latin typeface="Palatino Linotype" panose="02040502050505030304" pitchFamily="18" charset="0"/>
              </a:rPr>
              <a:t> </a:t>
            </a: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539" i="1">
                <a:solidFill>
                  <a:schemeClr val="accent2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881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539">
                <a:solidFill>
                  <a:schemeClr val="accent2"/>
                </a:solidFill>
                <a:latin typeface="Palatino Linotype" panose="02040502050505030304" pitchFamily="18" charset="0"/>
              </a:rPr>
              <a:t>’):</a:t>
            </a:r>
            <a:r>
              <a:rPr lang="en-GB" altLang="en-US" sz="1539">
                <a:latin typeface="Palatino Linotype" panose="02040502050505030304" pitchFamily="18" charset="0"/>
              </a:rPr>
              <a:t> [P(</a:t>
            </a:r>
            <a:r>
              <a:rPr lang="en-GB" altLang="en-US" sz="1539" i="1">
                <a:latin typeface="Palatino Linotype" panose="02040502050505030304" pitchFamily="18" charset="0"/>
              </a:rPr>
              <a:t>Sunny</a:t>
            </a:r>
            <a:r>
              <a:rPr lang="en-GB" altLang="en-US" sz="1539">
                <a:latin typeface="Palatino Linotype" panose="02040502050505030304" pitchFamily="18" charset="0"/>
              </a:rPr>
              <a:t>|N</a:t>
            </a:r>
            <a:r>
              <a:rPr lang="en-GB" altLang="en-US" sz="1539" i="1">
                <a:latin typeface="Palatino Linotype" panose="02040502050505030304" pitchFamily="18" charset="0"/>
              </a:rPr>
              <a:t>o</a:t>
            </a:r>
            <a:r>
              <a:rPr lang="en-GB" altLang="en-US" sz="1539">
                <a:latin typeface="Palatino Linotype" panose="02040502050505030304" pitchFamily="18" charset="0"/>
              </a:rPr>
              <a:t>) P(</a:t>
            </a:r>
            <a:r>
              <a:rPr lang="en-GB" altLang="en-US" sz="1539" i="1">
                <a:latin typeface="Palatino Linotype" panose="02040502050505030304" pitchFamily="18" charset="0"/>
              </a:rPr>
              <a:t>Cool</a:t>
            </a:r>
            <a:r>
              <a:rPr lang="en-GB" altLang="en-US" sz="1539">
                <a:latin typeface="Palatino Linotype" panose="02040502050505030304" pitchFamily="18" charset="0"/>
              </a:rPr>
              <a:t>|N</a:t>
            </a:r>
            <a:r>
              <a:rPr lang="en-GB" altLang="en-US" sz="1539" i="1">
                <a:latin typeface="Palatino Linotype" panose="02040502050505030304" pitchFamily="18" charset="0"/>
              </a:rPr>
              <a:t>o</a:t>
            </a:r>
            <a:r>
              <a:rPr lang="en-GB" altLang="en-US" sz="1539">
                <a:latin typeface="Palatino Linotype" panose="02040502050505030304" pitchFamily="18" charset="0"/>
              </a:rPr>
              <a:t>)P(</a:t>
            </a:r>
            <a:r>
              <a:rPr lang="en-GB" altLang="en-US" sz="1539" i="1">
                <a:latin typeface="Palatino Linotype" panose="02040502050505030304" pitchFamily="18" charset="0"/>
              </a:rPr>
              <a:t>High</a:t>
            </a:r>
            <a:r>
              <a:rPr lang="en-GB" altLang="en-US" sz="1539">
                <a:latin typeface="Palatino Linotype" panose="02040502050505030304" pitchFamily="18" charset="0"/>
              </a:rPr>
              <a:t>|</a:t>
            </a:r>
            <a:r>
              <a:rPr lang="en-GB" altLang="en-US" sz="1539" i="1">
                <a:latin typeface="Palatino Linotype" panose="02040502050505030304" pitchFamily="18" charset="0"/>
              </a:rPr>
              <a:t>No</a:t>
            </a:r>
            <a:r>
              <a:rPr lang="en-GB" altLang="en-US" sz="1539">
                <a:latin typeface="Palatino Linotype" panose="02040502050505030304" pitchFamily="18" charset="0"/>
              </a:rPr>
              <a:t>)P(</a:t>
            </a:r>
            <a:r>
              <a:rPr lang="en-GB" altLang="en-US" sz="1539" i="1">
                <a:latin typeface="Palatino Linotype" panose="02040502050505030304" pitchFamily="18" charset="0"/>
              </a:rPr>
              <a:t>Strong</a:t>
            </a:r>
            <a:r>
              <a:rPr lang="en-GB" altLang="en-US" sz="1539">
                <a:latin typeface="Palatino Linotype" panose="02040502050505030304" pitchFamily="18" charset="0"/>
              </a:rPr>
              <a:t>|</a:t>
            </a:r>
            <a:r>
              <a:rPr lang="en-GB" altLang="en-US" sz="1539" i="1">
                <a:latin typeface="Palatino Linotype" panose="02040502050505030304" pitchFamily="18" charset="0"/>
              </a:rPr>
              <a:t>No</a:t>
            </a:r>
            <a:r>
              <a:rPr lang="en-GB" altLang="en-US" sz="1539">
                <a:latin typeface="Palatino Linotype" panose="02040502050505030304" pitchFamily="18" charset="0"/>
              </a:rPr>
              <a:t>)]P(Play=</a:t>
            </a:r>
            <a:r>
              <a:rPr lang="en-GB" altLang="en-US" sz="1539" i="1">
                <a:latin typeface="Palatino Linotype" panose="02040502050505030304" pitchFamily="18" charset="0"/>
              </a:rPr>
              <a:t>No</a:t>
            </a:r>
            <a:r>
              <a:rPr lang="en-GB" altLang="en-US" sz="1539">
                <a:latin typeface="Palatino Linotype" panose="02040502050505030304" pitchFamily="18" charset="0"/>
              </a:rPr>
              <a:t>) = 0.0206</a:t>
            </a:r>
          </a:p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GB" altLang="en-US" sz="1539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         Given the fact</a:t>
            </a:r>
            <a:r>
              <a:rPr lang="en-GB" altLang="en-US" sz="1710" b="1">
                <a:solidFill>
                  <a:schemeClr val="accent2"/>
                </a:solidFill>
                <a:latin typeface="Palatino Linotype" panose="02040502050505030304" pitchFamily="18" charset="0"/>
              </a:rPr>
              <a:t> 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052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’) &lt; P(</a:t>
            </a:r>
            <a:r>
              <a:rPr lang="en-GB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052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’), we label </a:t>
            </a:r>
            <a:r>
              <a:rPr lang="en-GB" altLang="en-US" sz="2052" b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’ to be “</a:t>
            </a:r>
            <a:r>
              <a:rPr lang="en-GB" altLang="en-US" sz="1710" i="1">
                <a:solidFill>
                  <a:schemeClr val="accent2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710">
                <a:solidFill>
                  <a:schemeClr val="accent2"/>
                </a:solidFill>
                <a:latin typeface="Palatino Linotype" panose="02040502050505030304" pitchFamily="18" charset="0"/>
              </a:rPr>
              <a:t>”.</a:t>
            </a:r>
            <a:r>
              <a:rPr lang="en-GB" altLang="en-US" sz="1710">
                <a:latin typeface="Palatino Linotype" panose="02040502050505030304" pitchFamily="18" charset="0"/>
              </a:rPr>
              <a:t>  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GB" altLang="en-US" sz="171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46526"/>
      </p:ext>
    </p:extLst>
  </p:cSld>
  <p:clrMapOvr>
    <a:masterClrMapping/>
  </p:clrMapOvr>
  <p:transition advTm="124277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52ACAA-34DF-474A-AC76-136A83341DF2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Naïve Bayes 	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b="1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b="1"/>
              <a:t>     </a:t>
            </a: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336656" y="1214268"/>
            <a:ext cx="8666166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423988" indent="-3810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Algorithm: Continuous-valued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Numberless values for a feature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Conditional probability often modeled with the normal distribution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70000"/>
              </a:lnSpc>
            </a:pPr>
            <a:r>
              <a:rPr lang="en-US" altLang="en-US" sz="2052" dirty="0">
                <a:solidFill>
                  <a:schemeClr val="accent2"/>
                </a:solidFill>
              </a:rPr>
              <a:t>Learning Phase</a:t>
            </a:r>
            <a:r>
              <a:rPr lang="en-US" altLang="en-US" sz="2052" dirty="0"/>
              <a:t>: </a:t>
            </a:r>
            <a:endParaRPr lang="en-GB" altLang="en-US" sz="2052" i="1" dirty="0">
              <a:latin typeface="Palatino Linotype" panose="02040502050505030304" pitchFamily="18" charset="0"/>
              <a:cs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 sz="2052" dirty="0"/>
              <a:t>     Output:         normal distributions and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>
                <a:solidFill>
                  <a:schemeClr val="accent2"/>
                </a:solidFill>
              </a:rPr>
              <a:t>Test Phase</a:t>
            </a:r>
            <a:r>
              <a:rPr lang="en-US" altLang="en-US" sz="2052" dirty="0"/>
              <a:t>: Given an unknown instance </a:t>
            </a:r>
          </a:p>
          <a:p>
            <a:pPr lvl="2" eaLnBrk="1" hangingPunct="1"/>
            <a:r>
              <a:rPr lang="en-US" altLang="en-US" sz="1710" dirty="0"/>
              <a:t>Instead of looking-up tables, calculate conditional probabilities with all the normal distributions achieved in the learning phrase</a:t>
            </a:r>
          </a:p>
          <a:p>
            <a:pPr lvl="2" eaLnBrk="1" hangingPunct="1"/>
            <a:r>
              <a:rPr lang="en-US" altLang="en-US" sz="1710" dirty="0"/>
              <a:t>Apply the MAP rule to make a decision</a:t>
            </a:r>
          </a:p>
          <a:p>
            <a:pPr lvl="2" eaLnBrk="1" hangingPunct="1"/>
            <a:endParaRPr lang="en-US" altLang="en-US" sz="1710" dirty="0"/>
          </a:p>
        </p:txBody>
      </p:sp>
      <p:graphicFrame>
        <p:nvGraphicFramePr>
          <p:cNvPr id="16390" name="Object 9"/>
          <p:cNvGraphicFramePr>
            <a:graphicFrameLocks noChangeAspect="1"/>
          </p:cNvGraphicFramePr>
          <p:nvPr/>
        </p:nvGraphicFramePr>
        <p:xfrm>
          <a:off x="1257029" y="2581253"/>
          <a:ext cx="7460722" cy="149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Equation" r:id="rId4" imgW="4851400" imgH="1041400" progId="Equation.3">
                  <p:embed/>
                </p:oleObj>
              </mc:Choice>
              <mc:Fallback>
                <p:oleObj name="Equation" r:id="rId4" imgW="48514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029" y="2581253"/>
                        <a:ext cx="7460722" cy="149866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841296"/>
              </p:ext>
            </p:extLst>
          </p:nvPr>
        </p:nvGraphicFramePr>
        <p:xfrm>
          <a:off x="3385967" y="4683388"/>
          <a:ext cx="3614975" cy="3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Equation" r:id="rId6" imgW="1612200" imgH="177723" progId="Equation.3">
                  <p:embed/>
                </p:oleObj>
              </mc:Choice>
              <mc:Fallback>
                <p:oleObj name="Equation" r:id="rId6" imgW="161220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967" y="4683388"/>
                        <a:ext cx="3614975" cy="390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943835"/>
              </p:ext>
            </p:extLst>
          </p:nvPr>
        </p:nvGraphicFramePr>
        <p:xfrm>
          <a:off x="2362020" y="5057300"/>
          <a:ext cx="586432" cy="320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8" imgW="279279" imgH="152334" progId="Equation.3">
                  <p:embed/>
                </p:oleObj>
              </mc:Choice>
              <mc:Fallback>
                <p:oleObj name="Equation" r:id="rId8" imgW="27927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020" y="5057300"/>
                        <a:ext cx="586432" cy="320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444192"/>
              </p:ext>
            </p:extLst>
          </p:nvPr>
        </p:nvGraphicFramePr>
        <p:xfrm>
          <a:off x="5897988" y="5060768"/>
          <a:ext cx="2205909" cy="39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10" imgW="1002865" imgH="177723" progId="Equation.3">
                  <p:embed/>
                </p:oleObj>
              </mc:Choice>
              <mc:Fallback>
                <p:oleObj name="Equation" r:id="rId10" imgW="1002865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988" y="5060768"/>
                        <a:ext cx="2205909" cy="390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088061"/>
              </p:ext>
            </p:extLst>
          </p:nvPr>
        </p:nvGraphicFramePr>
        <p:xfrm>
          <a:off x="6172200" y="5423820"/>
          <a:ext cx="1657486" cy="37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12" imgW="736280" imgH="177723" progId="Equation.3">
                  <p:embed/>
                </p:oleObj>
              </mc:Choice>
              <mc:Fallback>
                <p:oleObj name="Equation" r:id="rId12" imgW="73628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423820"/>
                        <a:ext cx="1657486" cy="377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979928"/>
      </p:ext>
    </p:extLst>
  </p:cSld>
  <p:clrMapOvr>
    <a:masterClrMapping/>
  </p:clrMapOvr>
  <p:transition advTm="130408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B7D965-8547-4D78-9AFA-0CB9DCBDB931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Naïve Bayes 	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b="1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b="1"/>
              <a:t>     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6656" y="1214268"/>
            <a:ext cx="8666166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423988" indent="-3810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Example: Continuous-valued Features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Temperature is naturally of continuous value.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52" dirty="0"/>
              <a:t>     </a:t>
            </a:r>
            <a:r>
              <a:rPr lang="en-US" altLang="en-US" sz="2052" b="1" dirty="0">
                <a:solidFill>
                  <a:srgbClr val="FF0000"/>
                </a:solidFill>
              </a:rPr>
              <a:t>Yes</a:t>
            </a:r>
            <a:r>
              <a:rPr lang="en-US" altLang="en-US" sz="2052" dirty="0">
                <a:solidFill>
                  <a:srgbClr val="FF0000"/>
                </a:solidFill>
              </a:rPr>
              <a:t>: 25.2, 19.3, 18.5, 21.7, 20.1, 24.3, 22.8, 23.1, 19.8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52" dirty="0"/>
              <a:t>      </a:t>
            </a:r>
            <a:r>
              <a:rPr lang="en-US" altLang="en-US" sz="2052" b="1" dirty="0"/>
              <a:t>No</a:t>
            </a:r>
            <a:r>
              <a:rPr lang="en-US" altLang="en-US" sz="2052" dirty="0"/>
              <a:t>: 27.3, 30.1, 17.4, 29.5, 15.1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Estimate mean and variance for each class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b="1" dirty="0"/>
              <a:t>Learning Phase</a:t>
            </a:r>
            <a:r>
              <a:rPr lang="en-US" altLang="en-US" sz="2052" dirty="0"/>
              <a:t>: output two Gaussian models for P(</a:t>
            </a:r>
            <a:r>
              <a:rPr lang="en-US" altLang="en-US" sz="2052" dirty="0" err="1"/>
              <a:t>temp|C</a:t>
            </a:r>
            <a:r>
              <a:rPr lang="en-US" altLang="en-US" sz="2052" dirty="0"/>
              <a:t>)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52" dirty="0"/>
              <a:t>      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2" eaLnBrk="1" hangingPunct="1"/>
            <a:endParaRPr lang="en-US" altLang="en-US" sz="1710" dirty="0"/>
          </a:p>
        </p:txBody>
      </p:sp>
      <p:graphicFrame>
        <p:nvGraphicFramePr>
          <p:cNvPr id="17414" name="Object 12"/>
          <p:cNvGraphicFramePr>
            <a:graphicFrameLocks noChangeAspect="1"/>
          </p:cNvGraphicFramePr>
          <p:nvPr/>
        </p:nvGraphicFramePr>
        <p:xfrm>
          <a:off x="1248884" y="3493481"/>
          <a:ext cx="3344836" cy="7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1" name="Equation" r:id="rId4" imgW="2133600" imgH="457200" progId="Equation.3">
                  <p:embed/>
                </p:oleObj>
              </mc:Choice>
              <mc:Fallback>
                <p:oleObj name="Equation" r:id="rId4" imgW="213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884" y="3493481"/>
                        <a:ext cx="3344836" cy="71810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13"/>
          <p:cNvGraphicFramePr>
            <a:graphicFrameLocks noChangeAspect="1"/>
          </p:cNvGraphicFramePr>
          <p:nvPr/>
        </p:nvGraphicFramePr>
        <p:xfrm>
          <a:off x="5269746" y="3447327"/>
          <a:ext cx="2469261" cy="678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Equation" r:id="rId6" imgW="1574800" imgH="431800" progId="Equation.3">
                  <p:embed/>
                </p:oleObj>
              </mc:Choice>
              <mc:Fallback>
                <p:oleObj name="Equation" r:id="rId6" imgW="1574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9746" y="3447327"/>
                        <a:ext cx="2469261" cy="678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14"/>
          <p:cNvGraphicFramePr>
            <a:graphicFrameLocks noChangeAspect="1"/>
          </p:cNvGraphicFramePr>
          <p:nvPr/>
        </p:nvGraphicFramePr>
        <p:xfrm>
          <a:off x="868789" y="4822456"/>
          <a:ext cx="7601900" cy="1839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8" imgW="4622800" imgH="1193800" progId="Equation.3">
                  <p:embed/>
                </p:oleObj>
              </mc:Choice>
              <mc:Fallback>
                <p:oleObj name="Equation" r:id="rId8" imgW="46228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789" y="4822456"/>
                        <a:ext cx="7601900" cy="1839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062546"/>
      </p:ext>
    </p:extLst>
  </p:cSld>
  <p:clrMapOvr>
    <a:masterClrMapping/>
  </p:clrMapOvr>
  <p:transition advTm="21034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ADC50CE-3E91-460D-AF4C-FE1D673AA5C2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Relevant Issues	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b="1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b="1"/>
              <a:t>     </a:t>
            </a: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173034" y="1214268"/>
            <a:ext cx="8666166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423988" indent="-3810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Violation of Independence Assumption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For many real world tasks,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Nevertheless, naïve Bayes works surprisingly well anyway!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394" dirty="0"/>
              <a:t>Zero conditional probability Problem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If no example contains the attribute value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In this circumstance,                                        during test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For a remedy, conditional probabilities estimated with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52" dirty="0"/>
          </a:p>
          <a:p>
            <a:pPr lvl="2" eaLnBrk="1" hangingPunct="1">
              <a:lnSpc>
                <a:spcPct val="120000"/>
              </a:lnSpc>
              <a:buFontTx/>
              <a:buNone/>
            </a:pPr>
            <a:r>
              <a:rPr lang="en-US" altLang="en-US" sz="1710" dirty="0"/>
              <a:t> </a:t>
            </a:r>
          </a:p>
        </p:txBody>
      </p:sp>
      <p:graphicFrame>
        <p:nvGraphicFramePr>
          <p:cNvPr id="184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6547"/>
              </p:ext>
            </p:extLst>
          </p:nvPr>
        </p:nvGraphicFramePr>
        <p:xfrm>
          <a:off x="4448832" y="1823778"/>
          <a:ext cx="3704568" cy="36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Equation" r:id="rId7" imgW="2019300" imgH="177800" progId="Equation.3">
                  <p:embed/>
                </p:oleObj>
              </mc:Choice>
              <mc:Fallback>
                <p:oleObj name="Equation" r:id="rId7" imgW="201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832" y="1823778"/>
                        <a:ext cx="3704568" cy="3678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9"/>
          <p:cNvGraphicFramePr>
            <a:graphicFrameLocks noChangeAspect="1"/>
          </p:cNvGraphicFramePr>
          <p:nvPr/>
        </p:nvGraphicFramePr>
        <p:xfrm>
          <a:off x="6101883" y="3112029"/>
          <a:ext cx="2900939" cy="51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0" name="Equation" r:id="rId9" imgW="1562100" imgH="241300" progId="Equation.3">
                  <p:embed/>
                </p:oleObj>
              </mc:Choice>
              <mc:Fallback>
                <p:oleObj name="Equation" r:id="rId9" imgW="156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1883" y="3112029"/>
                        <a:ext cx="2900939" cy="513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10"/>
          <p:cNvGraphicFramePr>
            <a:graphicFrameLocks noChangeAspect="1"/>
          </p:cNvGraphicFramePr>
          <p:nvPr/>
        </p:nvGraphicFramePr>
        <p:xfrm>
          <a:off x="3718145" y="3583075"/>
          <a:ext cx="3134426" cy="498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" name="Equation" r:id="rId11" imgW="1803400" imgH="241300" progId="Equation.3">
                  <p:embed/>
                </p:oleObj>
              </mc:Choice>
              <mc:Fallback>
                <p:oleObj name="Equation" r:id="rId11" imgW="1803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145" y="3583075"/>
                        <a:ext cx="3134426" cy="498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11"/>
          <p:cNvGraphicFramePr>
            <a:graphicFrameLocks noChangeAspect="1"/>
          </p:cNvGraphicFramePr>
          <p:nvPr/>
        </p:nvGraphicFramePr>
        <p:xfrm>
          <a:off x="1812240" y="4417926"/>
          <a:ext cx="5910477" cy="1861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" name="Equation" r:id="rId13" imgW="3238500" imgH="1079500" progId="Equation.3">
                  <p:embed/>
                </p:oleObj>
              </mc:Choice>
              <mc:Fallback>
                <p:oleObj name="Equation" r:id="rId13" imgW="32385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240" y="4417926"/>
                        <a:ext cx="5910477" cy="1861109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tmp6A9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7.136"/>
                </p14:media>
              </p:ext>
              <p:ext uri="{42D2F446-02D8-4167-A562-619A0277C38B}">
                <p15:isNarration xmlns:p15="http://schemas.microsoft.com/office/powerpoint/2012/main" xmlns="" val="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12296" y="0"/>
            <a:ext cx="2431704" cy="18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272"/>
      </p:ext>
    </p:extLst>
  </p:cSld>
  <p:clrMapOvr>
    <a:masterClrMapping/>
  </p:clrMapOvr>
  <p:transition advTm="171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B4EA0B-5BE0-4FC5-92D7-351CEC5E1727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656" y="196157"/>
            <a:ext cx="8807344" cy="1077841"/>
          </a:xfrm>
        </p:spPr>
        <p:txBody>
          <a:bodyPr/>
          <a:lstStyle/>
          <a:p>
            <a:pPr eaLnBrk="1" hangingPunct="1"/>
            <a:r>
              <a:rPr lang="en-US" altLang="en-US" b="0" smtClean="0"/>
              <a:t>Summary</a:t>
            </a:r>
            <a:r>
              <a:rPr lang="en-US" altLang="en-US" smtClean="0"/>
              <a:t>	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5212732"/>
          </a:xfrm>
        </p:spPr>
        <p:txBody>
          <a:bodyPr>
            <a:normAutofit fontScale="77500" lnSpcReduction="20000"/>
          </a:bodyPr>
          <a:lstStyle/>
          <a:p>
            <a:pPr marL="456110" indent="-456110">
              <a:lnSpc>
                <a:spcPct val="120000"/>
              </a:lnSpc>
            </a:pPr>
            <a:r>
              <a:rPr lang="en-US" altLang="en-US" dirty="0" smtClean="0"/>
              <a:t>Naïve Bayes: the </a:t>
            </a:r>
            <a:r>
              <a:rPr lang="en-US" altLang="en-US" dirty="0" smtClean="0">
                <a:solidFill>
                  <a:srgbClr val="FF0000"/>
                </a:solidFill>
              </a:rPr>
              <a:t>conditional independence </a:t>
            </a:r>
            <a:r>
              <a:rPr lang="en-US" altLang="en-US" dirty="0" smtClean="0"/>
              <a:t>assumption</a:t>
            </a:r>
          </a:p>
          <a:p>
            <a:pPr marL="837560" lvl="1" indent="-390952">
              <a:lnSpc>
                <a:spcPct val="120000"/>
              </a:lnSpc>
            </a:pPr>
            <a:r>
              <a:rPr lang="en-US" altLang="en-US" dirty="0" smtClean="0"/>
              <a:t>Training is very easy and fast; just requiring considering each  attribute in each class separately</a:t>
            </a:r>
          </a:p>
          <a:p>
            <a:pPr marL="837560" lvl="1" indent="-390952">
              <a:lnSpc>
                <a:spcPct val="120000"/>
              </a:lnSpc>
            </a:pPr>
            <a:r>
              <a:rPr lang="en-US" altLang="en-US" dirty="0" smtClean="0"/>
              <a:t>Test is straightforward; just looking up tables or calculating conditional probabilities with estimated distributions </a:t>
            </a:r>
          </a:p>
          <a:p>
            <a:pPr marL="456110" indent="-456110">
              <a:lnSpc>
                <a:spcPct val="120000"/>
              </a:lnSpc>
            </a:pPr>
            <a:r>
              <a:rPr lang="en-US" altLang="en-US" dirty="0" smtClean="0"/>
              <a:t>A popular </a:t>
            </a:r>
            <a:r>
              <a:rPr lang="en-US" altLang="en-US" dirty="0" smtClean="0">
                <a:solidFill>
                  <a:srgbClr val="FF0000"/>
                </a:solidFill>
              </a:rPr>
              <a:t>generative</a:t>
            </a:r>
            <a:r>
              <a:rPr lang="en-US" altLang="en-US" dirty="0" smtClean="0"/>
              <a:t> model</a:t>
            </a:r>
          </a:p>
          <a:p>
            <a:pPr marL="837560" lvl="1" indent="-390952">
              <a:lnSpc>
                <a:spcPct val="120000"/>
              </a:lnSpc>
            </a:pPr>
            <a:r>
              <a:rPr lang="en-US" altLang="en-US" dirty="0" smtClean="0"/>
              <a:t>Performance competitive to most of state-of-the-art classifiers even in presence of violating independence assumption</a:t>
            </a:r>
          </a:p>
          <a:p>
            <a:pPr marL="837560" lvl="1" indent="-390952">
              <a:lnSpc>
                <a:spcPct val="120000"/>
              </a:lnSpc>
            </a:pPr>
            <a:r>
              <a:rPr lang="en-US" altLang="en-US" dirty="0" smtClean="0"/>
              <a:t>Many successful applications, e.g., spam mail filtering</a:t>
            </a:r>
          </a:p>
          <a:p>
            <a:pPr marL="837560" lvl="1" indent="-390952">
              <a:lnSpc>
                <a:spcPct val="120000"/>
              </a:lnSpc>
            </a:pPr>
            <a:r>
              <a:rPr lang="en-GB" altLang="en-US" dirty="0" smtClean="0"/>
              <a:t>A good candidate of a base learner in ensemble learning</a:t>
            </a:r>
            <a:endParaRPr lang="en-US" altLang="en-US" dirty="0" smtClean="0"/>
          </a:p>
          <a:p>
            <a:pPr marL="837560" lvl="1" indent="-390952">
              <a:lnSpc>
                <a:spcPct val="120000"/>
              </a:lnSpc>
            </a:pPr>
            <a:r>
              <a:rPr lang="en-US" altLang="en-US" dirty="0" smtClean="0"/>
              <a:t>Apart from classification, naïve Bayes can do more…</a:t>
            </a:r>
            <a:r>
              <a:rPr lang="en-US" altLang="en-US" sz="1710" dirty="0"/>
              <a:t> </a:t>
            </a:r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052" dirty="0"/>
              <a:t>     </a:t>
            </a:r>
            <a:endParaRPr lang="en-US" altLang="en-US" sz="1710" dirty="0">
              <a:solidFill>
                <a:schemeClr val="accent2"/>
              </a:solidFill>
            </a:endParaRP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171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768795082"/>
      </p:ext>
    </p:extLst>
  </p:cSld>
  <p:clrMapOvr>
    <a:masterClrMapping/>
  </p:clrMapOvr>
  <p:transition advTm="58937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E10A4E9-60D9-4749-BFDA-73B5BF2339C9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96157"/>
            <a:ext cx="8229057" cy="1077841"/>
          </a:xfrm>
        </p:spPr>
        <p:txBody>
          <a:bodyPr/>
          <a:lstStyle/>
          <a:p>
            <a:pPr eaLnBrk="1" hangingPunct="1"/>
            <a:r>
              <a:rPr lang="en-GB" altLang="en-US" smtClean="0"/>
              <a:t>Outline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11" y="1540064"/>
            <a:ext cx="7819097" cy="456249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Background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Probability Basics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Probabilistic Classification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Na</a:t>
            </a:r>
            <a:r>
              <a:rPr lang="en-US" altLang="en-US" sz="2736" dirty="0"/>
              <a:t>ï</a:t>
            </a:r>
            <a:r>
              <a:rPr lang="en-GB" altLang="en-US" sz="2736" dirty="0" err="1"/>
              <a:t>ve</a:t>
            </a:r>
            <a:r>
              <a:rPr lang="en-GB" altLang="en-US" sz="2736" dirty="0"/>
              <a:t> Bayes </a:t>
            </a:r>
          </a:p>
          <a:p>
            <a:pPr lvl="1" eaLnBrk="1" hangingPunct="1">
              <a:lnSpc>
                <a:spcPct val="120000"/>
              </a:lnSpc>
            </a:pPr>
            <a:r>
              <a:rPr lang="en-GB" altLang="en-US" dirty="0" smtClean="0"/>
              <a:t>Principle and Algorithms </a:t>
            </a:r>
          </a:p>
          <a:p>
            <a:pPr lvl="1" eaLnBrk="1" hangingPunct="1">
              <a:lnSpc>
                <a:spcPct val="120000"/>
              </a:lnSpc>
            </a:pPr>
            <a:r>
              <a:rPr lang="en-GB" altLang="en-US" dirty="0" smtClean="0"/>
              <a:t>Example: Play Tennis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Relevant Issues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en-US" sz="2736" dirty="0"/>
              <a:t>Summary</a:t>
            </a:r>
          </a:p>
          <a:p>
            <a:pPr eaLnBrk="1" hangingPunct="1">
              <a:lnSpc>
                <a:spcPct val="80000"/>
              </a:lnSpc>
            </a:pPr>
            <a:endParaRPr lang="en-GB" altLang="en-US" sz="2736" dirty="0"/>
          </a:p>
          <a:p>
            <a:pPr eaLnBrk="1" hangingPunct="1">
              <a:lnSpc>
                <a:spcPct val="80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6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5"/>
    </mc:Choice>
    <mc:Fallback xmlns="">
      <p:transition spd="slow" advTm="2480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</a:t>
            </a:r>
            <a:r>
              <a:rPr lang="en-AU" dirty="0" smtClean="0"/>
              <a:t>lassification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Email: spam/not spam</a:t>
            </a:r>
          </a:p>
          <a:p>
            <a:r>
              <a:rPr lang="en-AU" dirty="0" smtClean="0"/>
              <a:t>Clinical data: cancer/normal</a:t>
            </a:r>
          </a:p>
          <a:p>
            <a:r>
              <a:rPr lang="en-AU" dirty="0" smtClean="0"/>
              <a:t>Transaction: fraudulent/normal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C{0,1}    	0: negative class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	1: positive class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B3B6C-6EE9-400E-8279-C64AFF792C9B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282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39"/>
    </mc:Choice>
    <mc:Fallback xmlns="">
      <p:transition spd="slow" advTm="7203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13A2884-8509-45DC-9E35-34B778E553BA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656" y="196157"/>
            <a:ext cx="8807344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Background</a:t>
            </a:r>
            <a:r>
              <a:rPr lang="en-US" altLang="en-US" dirty="0" smtClean="0"/>
              <a:t>	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626299"/>
          </a:xfrm>
        </p:spPr>
        <p:txBody>
          <a:bodyPr>
            <a:normAutofit fontScale="85000" lnSpcReduction="10000"/>
          </a:bodyPr>
          <a:lstStyle/>
          <a:p>
            <a:pPr marL="456110" indent="-456110">
              <a:lnSpc>
                <a:spcPct val="110000"/>
              </a:lnSpc>
            </a:pPr>
            <a:r>
              <a:rPr lang="en-US" altLang="en-US" dirty="0" smtClean="0"/>
              <a:t>There are three methods to establish a classifier</a:t>
            </a:r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dirty="0" smtClean="0"/>
              <a:t>     </a:t>
            </a:r>
            <a:r>
              <a:rPr lang="en-US" altLang="en-US" sz="2800" i="1" dirty="0">
                <a:solidFill>
                  <a:srgbClr val="FF0000"/>
                </a:solidFill>
              </a:rPr>
              <a:t>a</a:t>
            </a:r>
            <a:r>
              <a:rPr lang="en-US" altLang="en-US" sz="2800" dirty="0">
                <a:solidFill>
                  <a:srgbClr val="FF0000"/>
                </a:solidFill>
              </a:rPr>
              <a:t>) Model a classification rule </a:t>
            </a:r>
            <a:r>
              <a:rPr lang="en-US" altLang="en-US" sz="2800" dirty="0" smtClean="0">
                <a:solidFill>
                  <a:srgbClr val="FF0000"/>
                </a:solidFill>
              </a:rPr>
              <a:t>directly 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2100" dirty="0" smtClean="0"/>
              <a:t>     </a:t>
            </a:r>
            <a:r>
              <a:rPr lang="en-US" altLang="en-US" sz="2100" dirty="0"/>
              <a:t>Examples: k-NN, decision trees, perceptron, SVM </a:t>
            </a: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i="1" dirty="0" smtClean="0">
                <a:solidFill>
                  <a:srgbClr val="FF0000"/>
                </a:solidFill>
              </a:rPr>
              <a:t>b</a:t>
            </a:r>
            <a:r>
              <a:rPr lang="en-US" altLang="en-US" dirty="0" smtClean="0">
                <a:solidFill>
                  <a:srgbClr val="FF0000"/>
                </a:solidFill>
              </a:rPr>
              <a:t>) Model the probability of class memberships given input data</a:t>
            </a: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2100" dirty="0" smtClean="0">
                <a:solidFill>
                  <a:schemeClr val="accent2"/>
                </a:solidFill>
              </a:rPr>
              <a:t>     </a:t>
            </a:r>
            <a:r>
              <a:rPr lang="en-US" altLang="en-US" sz="2100" dirty="0"/>
              <a:t>Example: perceptron with the cross-entropy cost</a:t>
            </a:r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dirty="0" smtClean="0">
                <a:solidFill>
                  <a:srgbClr val="FF0000"/>
                </a:solidFill>
              </a:rPr>
              <a:t>    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c</a:t>
            </a:r>
            <a:r>
              <a:rPr lang="en-US" altLang="en-US" sz="2800" dirty="0" smtClean="0">
                <a:solidFill>
                  <a:srgbClr val="FF0000"/>
                </a:solidFill>
              </a:rPr>
              <a:t>) </a:t>
            </a:r>
            <a:r>
              <a:rPr lang="en-US" altLang="en-US" sz="2800" dirty="0">
                <a:solidFill>
                  <a:srgbClr val="FF0000"/>
                </a:solidFill>
              </a:rPr>
              <a:t>Make a probabilistic model of data within each class</a:t>
            </a:r>
          </a:p>
          <a:p>
            <a:pPr marL="837560" lvl="1" indent="-390952">
              <a:lnSpc>
                <a:spcPct val="110000"/>
              </a:lnSpc>
              <a:buNone/>
            </a:pPr>
            <a:r>
              <a:rPr lang="en-US" altLang="en-US" sz="2100" dirty="0" smtClean="0"/>
              <a:t>     </a:t>
            </a:r>
            <a:r>
              <a:rPr lang="en-US" altLang="en-US" sz="2100" dirty="0"/>
              <a:t>Examples: naive Bayes, model based classifiers</a:t>
            </a:r>
          </a:p>
          <a:p>
            <a:pPr marL="456110" indent="-456110">
              <a:lnSpc>
                <a:spcPct val="110000"/>
              </a:lnSpc>
            </a:pPr>
            <a:r>
              <a:rPr lang="en-US" altLang="en-US" i="1" dirty="0" smtClean="0"/>
              <a:t>a</a:t>
            </a:r>
            <a:r>
              <a:rPr lang="en-US" altLang="en-US" dirty="0" smtClean="0"/>
              <a:t>) and </a:t>
            </a:r>
            <a:r>
              <a:rPr lang="en-US" altLang="en-US" i="1" dirty="0" smtClean="0"/>
              <a:t>b</a:t>
            </a:r>
            <a:r>
              <a:rPr lang="en-US" altLang="en-US" dirty="0" smtClean="0"/>
              <a:t>) are examples of </a:t>
            </a:r>
            <a:r>
              <a:rPr lang="en-US" altLang="en-US" dirty="0" smtClean="0">
                <a:solidFill>
                  <a:srgbClr val="FF0000"/>
                </a:solidFill>
              </a:rPr>
              <a:t>discriminative </a:t>
            </a:r>
            <a:r>
              <a:rPr lang="en-US" altLang="en-US" dirty="0" smtClean="0"/>
              <a:t>classification</a:t>
            </a:r>
          </a:p>
          <a:p>
            <a:pPr marL="456110" indent="-456110">
              <a:lnSpc>
                <a:spcPct val="110000"/>
              </a:lnSpc>
            </a:pPr>
            <a:r>
              <a:rPr lang="en-US" altLang="en-US" i="1" dirty="0" smtClean="0"/>
              <a:t>c</a:t>
            </a:r>
            <a:r>
              <a:rPr lang="en-US" altLang="en-US" dirty="0" smtClean="0"/>
              <a:t>) is an example of </a:t>
            </a:r>
            <a:r>
              <a:rPr lang="en-US" altLang="en-US" dirty="0" smtClean="0">
                <a:solidFill>
                  <a:srgbClr val="FF0000"/>
                </a:solidFill>
              </a:rPr>
              <a:t>generative</a:t>
            </a:r>
            <a:r>
              <a:rPr lang="en-US" altLang="en-US" dirty="0" smtClean="0"/>
              <a:t> classification</a:t>
            </a:r>
          </a:p>
          <a:p>
            <a:pPr marL="456110" indent="-456110">
              <a:lnSpc>
                <a:spcPct val="110000"/>
              </a:lnSpc>
            </a:pPr>
            <a:r>
              <a:rPr lang="en-US" altLang="en-US" i="1" dirty="0" smtClean="0"/>
              <a:t>b</a:t>
            </a:r>
            <a:r>
              <a:rPr lang="en-US" altLang="en-US" dirty="0" smtClean="0"/>
              <a:t>) and </a:t>
            </a:r>
            <a:r>
              <a:rPr lang="en-US" altLang="en-US" i="1" dirty="0" smtClean="0"/>
              <a:t>c</a:t>
            </a:r>
            <a:r>
              <a:rPr lang="en-US" altLang="en-US" dirty="0" smtClean="0"/>
              <a:t>) are both examples of </a:t>
            </a:r>
            <a:r>
              <a:rPr lang="en-US" altLang="en-US" dirty="0" smtClean="0">
                <a:solidFill>
                  <a:srgbClr val="FF0000"/>
                </a:solidFill>
              </a:rPr>
              <a:t>probabilistic</a:t>
            </a:r>
            <a:r>
              <a:rPr lang="en-US" altLang="en-US" dirty="0" smtClean="0"/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53562221"/>
      </p:ext>
    </p:extLst>
  </p:cSld>
  <p:clrMapOvr>
    <a:masterClrMapping/>
  </p:clrMapOvr>
  <p:transition advTm="13799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A73A4D7-7BD7-4018-BC00-FEE962E2B0B0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  <a:noFill/>
        </p:spPr>
        <p:txBody>
          <a:bodyPr/>
          <a:lstStyle/>
          <a:p>
            <a:pPr eaLnBrk="1" hangingPunct="1"/>
            <a:r>
              <a:rPr lang="en-US" altLang="en-US" b="0" smtClean="0"/>
              <a:t>Probability Basics	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dirty="0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 dirty="0"/>
              <a:t>     </a:t>
            </a: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206337" y="1344586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394" dirty="0"/>
              <a:t>Prior, conditional and joint probability for random variables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Prior probability: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52" dirty="0"/>
              <a:t>Conditional probability: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/>
              <a:t>Joint probability: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/>
              <a:t>Relationship: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/>
              <a:t>Independence: </a:t>
            </a:r>
            <a:endParaRPr lang="en-US" altLang="en-US" sz="2394" dirty="0"/>
          </a:p>
          <a:p>
            <a:pPr eaLnBrk="1" hangingPunct="1">
              <a:lnSpc>
                <a:spcPct val="110000"/>
              </a:lnSpc>
            </a:pPr>
            <a:r>
              <a:rPr lang="en-US" altLang="en-US" sz="2394" dirty="0" smtClean="0"/>
              <a:t>Bayes </a:t>
            </a:r>
            <a:r>
              <a:rPr lang="en-US" altLang="en-US" sz="2394" dirty="0"/>
              <a:t>Rule</a:t>
            </a: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538073"/>
              </p:ext>
            </p:extLst>
          </p:nvPr>
        </p:nvGraphicFramePr>
        <p:xfrm>
          <a:off x="4054528" y="2322200"/>
          <a:ext cx="2117672" cy="3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4" imgW="1091726" imgH="177723" progId="Equation.3">
                  <p:embed/>
                </p:oleObj>
              </mc:Choice>
              <mc:Fallback>
                <p:oleObj name="Equation" r:id="rId4" imgW="1091726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528" y="2322200"/>
                        <a:ext cx="2117672" cy="3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8"/>
          <p:cNvGraphicFramePr>
            <a:graphicFrameLocks noChangeAspect="1"/>
          </p:cNvGraphicFramePr>
          <p:nvPr/>
        </p:nvGraphicFramePr>
        <p:xfrm>
          <a:off x="1007252" y="4667703"/>
          <a:ext cx="3090987" cy="90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6" imgW="1218671" imgH="355446" progId="Equation.3">
                  <p:embed/>
                </p:oleObj>
              </mc:Choice>
              <mc:Fallback>
                <p:oleObj name="Equation" r:id="rId6" imgW="1218671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252" y="4667703"/>
                        <a:ext cx="3090987" cy="90136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459134"/>
              </p:ext>
            </p:extLst>
          </p:nvPr>
        </p:nvGraphicFramePr>
        <p:xfrm>
          <a:off x="3206282" y="1891653"/>
          <a:ext cx="756118" cy="3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8" imgW="368140" imgH="177723" progId="Equation.3">
                  <p:embed/>
                </p:oleObj>
              </mc:Choice>
              <mc:Fallback>
                <p:oleObj name="Equation" r:id="rId8" imgW="368140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282" y="1891653"/>
                        <a:ext cx="756118" cy="3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957421"/>
              </p:ext>
            </p:extLst>
          </p:nvPr>
        </p:nvGraphicFramePr>
        <p:xfrm>
          <a:off x="3268726" y="2778088"/>
          <a:ext cx="2979674" cy="3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Equation" r:id="rId10" imgW="1536033" imgH="177723" progId="Equation.3">
                  <p:embed/>
                </p:oleObj>
              </mc:Choice>
              <mc:Fallback>
                <p:oleObj name="Equation" r:id="rId10" imgW="153603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726" y="2778088"/>
                        <a:ext cx="2979674" cy="3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936773"/>
              </p:ext>
            </p:extLst>
          </p:nvPr>
        </p:nvGraphicFramePr>
        <p:xfrm>
          <a:off x="2808540" y="3169043"/>
          <a:ext cx="4582860" cy="3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12" imgW="2361175" imgH="177723" progId="Equation.3">
                  <p:embed/>
                </p:oleObj>
              </mc:Choice>
              <mc:Fallback>
                <p:oleObj name="Equation" r:id="rId12" imgW="2361175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540" y="3169043"/>
                        <a:ext cx="4582860" cy="3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15142"/>
              </p:ext>
            </p:extLst>
          </p:nvPr>
        </p:nvGraphicFramePr>
        <p:xfrm>
          <a:off x="2986461" y="3606152"/>
          <a:ext cx="6157539" cy="3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14" imgW="3175000" imgH="177800" progId="Equation.3">
                  <p:embed/>
                </p:oleObj>
              </mc:Choice>
              <mc:Fallback>
                <p:oleObj name="Equation" r:id="rId14" imgW="3175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461" y="3606152"/>
                        <a:ext cx="6157539" cy="3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3"/>
          <p:cNvGraphicFramePr>
            <a:graphicFrameLocks noChangeAspect="1"/>
          </p:cNvGraphicFramePr>
          <p:nvPr/>
        </p:nvGraphicFramePr>
        <p:xfrm>
          <a:off x="4115886" y="4667703"/>
          <a:ext cx="4144394" cy="87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16" imgW="1497950" imgH="317362" progId="Equation.3">
                  <p:embed/>
                </p:oleObj>
              </mc:Choice>
              <mc:Fallback>
                <p:oleObj name="Equation" r:id="rId16" imgW="1497950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886" y="4667703"/>
                        <a:ext cx="4144394" cy="878291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065580"/>
      </p:ext>
    </p:extLst>
  </p:cSld>
  <p:clrMapOvr>
    <a:masterClrMapping/>
  </p:clrMapOvr>
  <p:transition advTm="20530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33E293-F22E-4F28-91F7-542209FEF90A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8742185" cy="1077841"/>
          </a:xfrm>
          <a:noFill/>
        </p:spPr>
        <p:txBody>
          <a:bodyPr/>
          <a:lstStyle/>
          <a:p>
            <a:pPr eaLnBrk="1" hangingPunct="1"/>
            <a:r>
              <a:rPr lang="en-US" altLang="en-US" b="0" smtClean="0"/>
              <a:t>Probability Basics	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206337" y="1219200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GB" altLang="en-US" sz="2394" dirty="0">
                <a:solidFill>
                  <a:srgbClr val="FF0000"/>
                </a:solidFill>
              </a:rPr>
              <a:t>Quiz</a:t>
            </a:r>
            <a:r>
              <a:rPr lang="en-GB" altLang="en-US" sz="2394" dirty="0"/>
              <a:t>: </a:t>
            </a:r>
            <a:r>
              <a:rPr lang="en-GB" altLang="en-US" sz="1881" dirty="0"/>
              <a:t>We have two six-sided dice. When they are tolled, it could end up with the following </a:t>
            </a:r>
            <a:r>
              <a:rPr lang="en-GB" altLang="en-US" sz="1881" dirty="0" err="1"/>
              <a:t>occurance</a:t>
            </a:r>
            <a:r>
              <a:rPr lang="en-GB" altLang="en-US" sz="1881" dirty="0"/>
              <a:t>: (</a:t>
            </a:r>
            <a:r>
              <a:rPr lang="en-GB" altLang="en-US" sz="1881" i="1" dirty="0">
                <a:solidFill>
                  <a:srgbClr val="FF0000"/>
                </a:solidFill>
              </a:rPr>
              <a:t>A</a:t>
            </a:r>
            <a:r>
              <a:rPr lang="en-GB" altLang="en-US" sz="1881" dirty="0"/>
              <a:t>) dice 1 lands on side “3”, (</a:t>
            </a:r>
            <a:r>
              <a:rPr lang="en-GB" altLang="en-US" sz="1881" i="1" dirty="0">
                <a:solidFill>
                  <a:srgbClr val="FF0000"/>
                </a:solidFill>
              </a:rPr>
              <a:t>B</a:t>
            </a:r>
            <a:r>
              <a:rPr lang="en-GB" altLang="en-US" sz="1881" dirty="0"/>
              <a:t>) dice 2 lands on side “1”, and (</a:t>
            </a:r>
            <a:r>
              <a:rPr lang="en-GB" altLang="en-US" sz="1881" i="1" dirty="0">
                <a:solidFill>
                  <a:srgbClr val="FF0000"/>
                </a:solidFill>
              </a:rPr>
              <a:t>C</a:t>
            </a:r>
            <a:r>
              <a:rPr lang="en-GB" altLang="en-US" sz="1881" dirty="0"/>
              <a:t>) Two dice sum to eight. Answer the following questions:</a:t>
            </a:r>
            <a:endParaRPr lang="en-US" altLang="en-US" sz="1881" dirty="0"/>
          </a:p>
        </p:txBody>
      </p:sp>
      <p:graphicFrame>
        <p:nvGraphicFramePr>
          <p:cNvPr id="615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393536"/>
              </p:ext>
            </p:extLst>
          </p:nvPr>
        </p:nvGraphicFramePr>
        <p:xfrm>
          <a:off x="916301" y="2667000"/>
          <a:ext cx="4835352" cy="3757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4" imgW="2247900" imgH="1828800" progId="Equation.3">
                  <p:embed/>
                </p:oleObj>
              </mc:Choice>
              <mc:Fallback>
                <p:oleObj name="Equation" r:id="rId4" imgW="2247900" imgH="182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1" y="2667000"/>
                        <a:ext cx="4835352" cy="3757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63" y="2646412"/>
            <a:ext cx="3742579" cy="299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041326"/>
      </p:ext>
    </p:extLst>
  </p:cSld>
  <p:clrMapOvr>
    <a:masterClrMapping/>
  </p:clrMapOvr>
  <p:transition advTm="1366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90FF7C-66CB-435E-BDD7-F1F3391F66D5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6684785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Probabilistic Classification	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336656" y="1344586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394"/>
              <a:t>Establishing a probabilistic model for classification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b="1">
                <a:solidFill>
                  <a:srgbClr val="FF0000"/>
                </a:solidFill>
              </a:rPr>
              <a:t>Discriminative model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052"/>
          </a:p>
        </p:txBody>
      </p:sp>
      <p:graphicFrame>
        <p:nvGraphicFramePr>
          <p:cNvPr id="7174" name="Object 5"/>
          <p:cNvGraphicFramePr>
            <a:graphicFrameLocks noChangeAspect="1"/>
          </p:cNvGraphicFramePr>
          <p:nvPr/>
        </p:nvGraphicFramePr>
        <p:xfrm>
          <a:off x="2476048" y="2313828"/>
          <a:ext cx="4236702" cy="397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Equation" r:id="rId4" imgW="1891479" imgH="177723" progId="Equation.3">
                  <p:embed/>
                </p:oleObj>
              </mc:Choice>
              <mc:Fallback>
                <p:oleObj name="Equation" r:id="rId4" imgW="1891479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048" y="2313828"/>
                        <a:ext cx="4236702" cy="39774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13"/>
          <p:cNvGraphicFramePr>
            <a:graphicFrameLocks noChangeAspect="1"/>
          </p:cNvGraphicFramePr>
          <p:nvPr/>
        </p:nvGraphicFramePr>
        <p:xfrm>
          <a:off x="3464295" y="5839211"/>
          <a:ext cx="2239846" cy="44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Equation" r:id="rId6" imgW="1091726" imgH="215806" progId="Equation.3">
                  <p:embed/>
                </p:oleObj>
              </mc:Choice>
              <mc:Fallback>
                <p:oleObj name="Equation" r:id="rId6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295" y="5839211"/>
                        <a:ext cx="2239846" cy="442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6" name="Group 32"/>
          <p:cNvGrpSpPr>
            <a:grpSpLocks/>
          </p:cNvGrpSpPr>
          <p:nvPr/>
        </p:nvGrpSpPr>
        <p:grpSpPr bwMode="auto">
          <a:xfrm>
            <a:off x="2747544" y="2972208"/>
            <a:ext cx="3518594" cy="2750259"/>
            <a:chOff x="3289300" y="3354573"/>
            <a:chExt cx="4114800" cy="3216090"/>
          </a:xfrm>
        </p:grpSpPr>
        <p:sp>
          <p:nvSpPr>
            <p:cNvPr id="11" name="TextBox 10"/>
            <p:cNvSpPr txBox="1"/>
            <p:nvPr/>
          </p:nvSpPr>
          <p:spPr>
            <a:xfrm>
              <a:off x="3289300" y="4008585"/>
              <a:ext cx="4114800" cy="1831326"/>
            </a:xfrm>
            <a:prstGeom prst="rect">
              <a:avLst/>
            </a:prstGeom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GB" sz="2394" dirty="0">
                <a:latin typeface="Times New Roman" charset="0"/>
              </a:endParaRPr>
            </a:p>
            <a:p>
              <a:pPr algn="ctr">
                <a:defRPr/>
              </a:pPr>
              <a:r>
                <a:rPr lang="en-GB" sz="2394" b="1" dirty="0">
                  <a:latin typeface="Times New Roman" charset="0"/>
                </a:rPr>
                <a:t>Discriminative </a:t>
              </a:r>
            </a:p>
            <a:p>
              <a:pPr algn="ctr">
                <a:defRPr/>
              </a:pPr>
              <a:r>
                <a:rPr lang="en-GB" sz="2394" b="1" dirty="0">
                  <a:latin typeface="Times New Roman" charset="0"/>
                </a:rPr>
                <a:t>Probabilistic Classifier</a:t>
              </a:r>
            </a:p>
            <a:p>
              <a:pPr algn="ctr">
                <a:defRPr/>
              </a:pPr>
              <a:endParaRPr lang="en-US" sz="2394" dirty="0">
                <a:latin typeface="Times New Roman" charset="0"/>
              </a:endParaRPr>
            </a:p>
          </p:txBody>
        </p:sp>
        <p:grpSp>
          <p:nvGrpSpPr>
            <p:cNvPr id="7178" name="Group 15"/>
            <p:cNvGrpSpPr>
              <a:grpSpLocks/>
            </p:cNvGrpSpPr>
            <p:nvPr/>
          </p:nvGrpSpPr>
          <p:grpSpPr bwMode="auto">
            <a:xfrm>
              <a:off x="3822700" y="5838031"/>
              <a:ext cx="395288" cy="715963"/>
              <a:chOff x="4037012" y="5838031"/>
              <a:chExt cx="395288" cy="715963"/>
            </a:xfrm>
          </p:grpSpPr>
          <p:sp>
            <p:nvSpPr>
              <p:cNvPr id="7193" name="Up Arrow 13"/>
              <p:cNvSpPr>
                <a:spLocks noChangeArrowheads="1"/>
              </p:cNvSpPr>
              <p:nvPr/>
            </p:nvSpPr>
            <p:spPr bwMode="auto">
              <a:xfrm>
                <a:off x="4127500" y="58380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94" name="Object 9"/>
              <p:cNvGraphicFramePr>
                <a:graphicFrameLocks noChangeAspect="1"/>
              </p:cNvGraphicFramePr>
              <p:nvPr/>
            </p:nvGraphicFramePr>
            <p:xfrm>
              <a:off x="4037012" y="6066631"/>
              <a:ext cx="395288" cy="487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7" name="Equation" r:id="rId8" imgW="164957" imgH="203024" progId="Equation.3">
                      <p:embed/>
                    </p:oleObj>
                  </mc:Choice>
                  <mc:Fallback>
                    <p:oleObj name="Equation" r:id="rId8" imgW="164957" imgH="2030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7012" y="6066631"/>
                            <a:ext cx="395288" cy="4873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79" name="Group 16"/>
            <p:cNvGrpSpPr>
              <a:grpSpLocks/>
            </p:cNvGrpSpPr>
            <p:nvPr/>
          </p:nvGrpSpPr>
          <p:grpSpPr bwMode="auto">
            <a:xfrm>
              <a:off x="4492625" y="5838031"/>
              <a:ext cx="427038" cy="716757"/>
              <a:chOff x="4021137" y="5838031"/>
              <a:chExt cx="427038" cy="716757"/>
            </a:xfrm>
          </p:grpSpPr>
          <p:sp>
            <p:nvSpPr>
              <p:cNvPr id="7191" name="Up Arrow 17"/>
              <p:cNvSpPr>
                <a:spLocks noChangeArrowheads="1"/>
              </p:cNvSpPr>
              <p:nvPr/>
            </p:nvSpPr>
            <p:spPr bwMode="auto">
              <a:xfrm>
                <a:off x="4127500" y="58380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92" name="Object 11"/>
              <p:cNvGraphicFramePr>
                <a:graphicFrameLocks noChangeAspect="1"/>
              </p:cNvGraphicFramePr>
              <p:nvPr/>
            </p:nvGraphicFramePr>
            <p:xfrm>
              <a:off x="4021137" y="6065838"/>
              <a:ext cx="427038" cy="488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8" name="Equation" r:id="rId10" imgW="177569" imgH="202936" progId="Equation.3">
                      <p:embed/>
                    </p:oleObj>
                  </mc:Choice>
                  <mc:Fallback>
                    <p:oleObj name="Equation" r:id="rId10" imgW="177569" imgH="20293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1137" y="6065838"/>
                            <a:ext cx="427038" cy="4889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80" name="Group 19"/>
            <p:cNvGrpSpPr>
              <a:grpSpLocks/>
            </p:cNvGrpSpPr>
            <p:nvPr/>
          </p:nvGrpSpPr>
          <p:grpSpPr bwMode="auto">
            <a:xfrm>
              <a:off x="6613525" y="5838031"/>
              <a:ext cx="425450" cy="732632"/>
              <a:chOff x="4022725" y="5838031"/>
              <a:chExt cx="425450" cy="732632"/>
            </a:xfrm>
          </p:grpSpPr>
          <p:sp>
            <p:nvSpPr>
              <p:cNvPr id="7189" name="Up Arrow 20"/>
              <p:cNvSpPr>
                <a:spLocks noChangeArrowheads="1"/>
              </p:cNvSpPr>
              <p:nvPr/>
            </p:nvSpPr>
            <p:spPr bwMode="auto">
              <a:xfrm>
                <a:off x="4127500" y="58380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190" name="Object 12"/>
              <p:cNvGraphicFramePr>
                <a:graphicFrameLocks noChangeAspect="1"/>
              </p:cNvGraphicFramePr>
              <p:nvPr/>
            </p:nvGraphicFramePr>
            <p:xfrm>
              <a:off x="4022725" y="6051550"/>
              <a:ext cx="425450" cy="519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9" name="Equation" r:id="rId12" imgW="177569" imgH="215619" progId="Equation.3">
                      <p:embed/>
                    </p:oleObj>
                  </mc:Choice>
                  <mc:Fallback>
                    <p:oleObj name="Equation" r:id="rId12" imgW="177569" imgH="2156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2725" y="6051550"/>
                            <a:ext cx="425450" cy="519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81" name="Up Arrow 24"/>
            <p:cNvSpPr>
              <a:spLocks noChangeArrowheads="1"/>
            </p:cNvSpPr>
            <p:nvPr/>
          </p:nvSpPr>
          <p:spPr bwMode="auto">
            <a:xfrm>
              <a:off x="3746500" y="3704431"/>
              <a:ext cx="152400" cy="30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276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82" name="Object 14"/>
            <p:cNvGraphicFramePr>
              <a:graphicFrameLocks noChangeAspect="1"/>
            </p:cNvGraphicFramePr>
            <p:nvPr/>
          </p:nvGraphicFramePr>
          <p:xfrm>
            <a:off x="3289300" y="3354573"/>
            <a:ext cx="914400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" name="Equation" r:id="rId14" imgW="533169" imgH="203112" progId="Equation.3">
                    <p:embed/>
                  </p:oleObj>
                </mc:Choice>
                <mc:Fallback>
                  <p:oleObj name="Equation" r:id="rId14" imgW="533169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9300" y="3354573"/>
                          <a:ext cx="914400" cy="3498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Up Arrow 26"/>
            <p:cNvSpPr>
              <a:spLocks noChangeArrowheads="1"/>
            </p:cNvSpPr>
            <p:nvPr/>
          </p:nvSpPr>
          <p:spPr bwMode="auto">
            <a:xfrm>
              <a:off x="4737100" y="3704431"/>
              <a:ext cx="152400" cy="30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276">
                <a:latin typeface="Times New Roman" panose="02020603050405020304" pitchFamily="18" charset="0"/>
              </a:endParaRPr>
            </a:p>
          </p:txBody>
        </p:sp>
        <p:sp>
          <p:nvSpPr>
            <p:cNvPr id="7184" name="Up Arrow 27"/>
            <p:cNvSpPr>
              <a:spLocks noChangeArrowheads="1"/>
            </p:cNvSpPr>
            <p:nvPr/>
          </p:nvSpPr>
          <p:spPr bwMode="auto">
            <a:xfrm>
              <a:off x="6642100" y="3704431"/>
              <a:ext cx="152400" cy="30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042988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defTabSz="1042988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defTabSz="1042988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defTabSz="1042988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defTabSz="1042988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10429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276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85" name="Object 15"/>
            <p:cNvGraphicFramePr>
              <a:graphicFrameLocks noChangeAspect="1"/>
            </p:cNvGraphicFramePr>
            <p:nvPr/>
          </p:nvGraphicFramePr>
          <p:xfrm>
            <a:off x="4356100" y="3357894"/>
            <a:ext cx="927101" cy="34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1" name="Equation" r:id="rId16" imgW="545626" imgH="203024" progId="Equation.3">
                    <p:embed/>
                  </p:oleObj>
                </mc:Choice>
                <mc:Fallback>
                  <p:oleObj name="Equation" r:id="rId16" imgW="54562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6100" y="3357894"/>
                          <a:ext cx="927101" cy="346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16"/>
            <p:cNvGraphicFramePr>
              <a:graphicFrameLocks noChangeAspect="1"/>
            </p:cNvGraphicFramePr>
            <p:nvPr/>
          </p:nvGraphicFramePr>
          <p:xfrm>
            <a:off x="6261100" y="3362641"/>
            <a:ext cx="914400" cy="341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2" name="Equation" r:id="rId18" imgW="545626" imgH="203024" progId="Equation.3">
                    <p:embed/>
                  </p:oleObj>
                </mc:Choice>
                <mc:Fallback>
                  <p:oleObj name="Equation" r:id="rId18" imgW="54562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1100" y="3362641"/>
                          <a:ext cx="914400" cy="341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17"/>
            <p:cNvGraphicFramePr>
              <a:graphicFrameLocks noChangeAspect="1"/>
            </p:cNvGraphicFramePr>
            <p:nvPr/>
          </p:nvGraphicFramePr>
          <p:xfrm>
            <a:off x="5346700" y="5985676"/>
            <a:ext cx="838200" cy="233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" name="Equation" r:id="rId20" imgW="291847" imgH="114201" progId="Equation.3">
                    <p:embed/>
                  </p:oleObj>
                </mc:Choice>
                <mc:Fallback>
                  <p:oleObj name="Equation" r:id="rId20" imgW="291847" imgH="1142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6700" y="5985676"/>
                          <a:ext cx="838200" cy="233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18"/>
            <p:cNvGraphicFramePr>
              <a:graphicFrameLocks noChangeAspect="1"/>
            </p:cNvGraphicFramePr>
            <p:nvPr/>
          </p:nvGraphicFramePr>
          <p:xfrm>
            <a:off x="5346700" y="3704431"/>
            <a:ext cx="838200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" name="Equation" r:id="rId22" imgW="291847" imgH="114201" progId="Equation.3">
                    <p:embed/>
                  </p:oleObj>
                </mc:Choice>
                <mc:Fallback>
                  <p:oleObj name="Equation" r:id="rId22" imgW="291847" imgH="1142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6700" y="3704431"/>
                          <a:ext cx="838200" cy="233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67175950"/>
      </p:ext>
    </p:extLst>
  </p:cSld>
  <p:clrMapOvr>
    <a:masterClrMapping/>
  </p:clrMapOvr>
  <p:transition advTm="5598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555AA90-F5AB-4DB2-BFD5-D5D4FDA17754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6" y="236881"/>
            <a:ext cx="6644876" cy="1077841"/>
          </a:xfrm>
        </p:spPr>
        <p:txBody>
          <a:bodyPr/>
          <a:lstStyle/>
          <a:p>
            <a:pPr eaLnBrk="1" hangingPunct="1"/>
            <a:r>
              <a:rPr lang="en-US" altLang="en-US" b="0" dirty="0" smtClean="0"/>
              <a:t>Probabilistic Classification	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336656" y="1344586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394"/>
              <a:t>Establishing a probabilistic model for classification (cont.)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b="1">
                <a:solidFill>
                  <a:srgbClr val="FF0000"/>
                </a:solidFill>
              </a:rPr>
              <a:t>Generative model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en-US" sz="2736"/>
              <a:t>        </a:t>
            </a: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2465188" y="2377631"/>
          <a:ext cx="4247562" cy="39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" name="Equation" r:id="rId4" imgW="1891479" imgH="177723" progId="Equation.3">
                  <p:embed/>
                </p:oleObj>
              </mc:Choice>
              <mc:Fallback>
                <p:oleObj name="Equation" r:id="rId4" imgW="1891479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188" y="2377631"/>
                        <a:ext cx="4247562" cy="3991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9" name="Group 62"/>
          <p:cNvGrpSpPr>
            <a:grpSpLocks/>
          </p:cNvGrpSpPr>
          <p:nvPr/>
        </p:nvGrpSpPr>
        <p:grpSpPr bwMode="auto">
          <a:xfrm>
            <a:off x="10860" y="3232845"/>
            <a:ext cx="9122280" cy="2216768"/>
            <a:chOff x="12700" y="3779838"/>
            <a:chExt cx="10668000" cy="2591593"/>
          </a:xfrm>
        </p:grpSpPr>
        <p:grpSp>
          <p:nvGrpSpPr>
            <p:cNvPr id="8201" name="Group 30"/>
            <p:cNvGrpSpPr>
              <a:grpSpLocks/>
            </p:cNvGrpSpPr>
            <p:nvPr/>
          </p:nvGrpSpPr>
          <p:grpSpPr bwMode="auto">
            <a:xfrm>
              <a:off x="12700" y="3784600"/>
              <a:ext cx="3276600" cy="2586831"/>
              <a:chOff x="850900" y="3708400"/>
              <a:chExt cx="3276600" cy="258683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50900" y="4314638"/>
                <a:ext cx="3276600" cy="127705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Generative</a:t>
                </a:r>
              </a:p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Probabilistic Model</a:t>
                </a:r>
              </a:p>
              <a:p>
                <a:pPr algn="ctr">
                  <a:defRPr/>
                </a:pPr>
                <a:r>
                  <a:rPr lang="en-GB" sz="2394" b="1" dirty="0">
                    <a:latin typeface="Times New Roman" charset="0"/>
                  </a:rPr>
                  <a:t>for Class </a:t>
                </a:r>
                <a:r>
                  <a:rPr lang="en-GB" sz="2394" b="1" i="1" dirty="0">
                    <a:latin typeface="Times New Roman" charset="0"/>
                  </a:rPr>
                  <a:t>1</a:t>
                </a:r>
                <a:endParaRPr lang="en-US" sz="2394" b="1" i="1" dirty="0">
                  <a:latin typeface="Times New Roman" charset="0"/>
                </a:endParaRPr>
              </a:p>
            </p:txBody>
          </p:sp>
          <p:sp>
            <p:nvSpPr>
              <p:cNvPr id="8234" name="Up Arrow 17"/>
              <p:cNvSpPr>
                <a:spLocks noChangeArrowheads="1"/>
              </p:cNvSpPr>
              <p:nvPr/>
            </p:nvSpPr>
            <p:spPr bwMode="auto">
              <a:xfrm>
                <a:off x="2374900" y="40092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8235" name="Object 10"/>
              <p:cNvGraphicFramePr>
                <a:graphicFrameLocks noChangeAspect="1"/>
              </p:cNvGraphicFramePr>
              <p:nvPr/>
            </p:nvGraphicFramePr>
            <p:xfrm>
              <a:off x="1993900" y="3708400"/>
              <a:ext cx="906463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4" name="Equation" r:id="rId6" imgW="533169" imgH="203112" progId="Equation.3">
                      <p:embed/>
                    </p:oleObj>
                  </mc:Choice>
                  <mc:Fallback>
                    <p:oleObj name="Equation" r:id="rId6" imgW="533169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3900" y="3708400"/>
                            <a:ext cx="906463" cy="346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36" name="Group 29"/>
              <p:cNvGrpSpPr>
                <a:grpSpLocks/>
              </p:cNvGrpSpPr>
              <p:nvPr/>
            </p:nvGrpSpPr>
            <p:grpSpPr bwMode="auto">
              <a:xfrm>
                <a:off x="911225" y="5562599"/>
                <a:ext cx="3216275" cy="732632"/>
                <a:chOff x="1155700" y="6187889"/>
                <a:chExt cx="3216275" cy="732632"/>
              </a:xfrm>
            </p:grpSpPr>
            <p:grpSp>
              <p:nvGrpSpPr>
                <p:cNvPr id="8237" name="Group 15"/>
                <p:cNvGrpSpPr>
                  <a:grpSpLocks/>
                </p:cNvGrpSpPr>
                <p:nvPr/>
              </p:nvGrpSpPr>
              <p:grpSpPr bwMode="auto">
                <a:xfrm>
                  <a:off x="1155700" y="6187889"/>
                  <a:ext cx="395288" cy="715963"/>
                  <a:chOff x="4037012" y="5838031"/>
                  <a:chExt cx="395288" cy="715963"/>
                </a:xfrm>
              </p:grpSpPr>
              <p:sp>
                <p:nvSpPr>
                  <p:cNvPr id="8245" name="Up Arrow 27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46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4037012" y="6066631"/>
                  <a:ext cx="395288" cy="4873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15" name="Equation" r:id="rId8" imgW="164957" imgH="203024" progId="Equation.3">
                          <p:embed/>
                        </p:oleObj>
                      </mc:Choice>
                      <mc:Fallback>
                        <p:oleObj name="Equation" r:id="rId8" imgW="164957" imgH="20302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012" y="6066631"/>
                                <a:ext cx="395288" cy="4873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38" name="Group 16"/>
                <p:cNvGrpSpPr>
                  <a:grpSpLocks/>
                </p:cNvGrpSpPr>
                <p:nvPr/>
              </p:nvGrpSpPr>
              <p:grpSpPr bwMode="auto">
                <a:xfrm>
                  <a:off x="1825625" y="6187889"/>
                  <a:ext cx="427038" cy="716757"/>
                  <a:chOff x="4021137" y="5838031"/>
                  <a:chExt cx="427038" cy="716757"/>
                </a:xfrm>
              </p:grpSpPr>
              <p:sp>
                <p:nvSpPr>
                  <p:cNvPr id="8243" name="Up Arrow 25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44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021137" y="6065838"/>
                  <a:ext cx="427038" cy="48895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16" name="Equation" r:id="rId10" imgW="177569" imgH="202936" progId="Equation.3">
                          <p:embed/>
                        </p:oleObj>
                      </mc:Choice>
                      <mc:Fallback>
                        <p:oleObj name="Equation" r:id="rId10" imgW="177569" imgH="202936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1137" y="6065838"/>
                                <a:ext cx="427038" cy="48895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39" name="Group 19"/>
                <p:cNvGrpSpPr>
                  <a:grpSpLocks/>
                </p:cNvGrpSpPr>
                <p:nvPr/>
              </p:nvGrpSpPr>
              <p:grpSpPr bwMode="auto">
                <a:xfrm>
                  <a:off x="3946525" y="6187889"/>
                  <a:ext cx="425450" cy="732632"/>
                  <a:chOff x="4022725" y="5838031"/>
                  <a:chExt cx="425450" cy="732632"/>
                </a:xfrm>
              </p:grpSpPr>
              <p:sp>
                <p:nvSpPr>
                  <p:cNvPr id="8241" name="Up Arrow 23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42" name="Object 8"/>
                  <p:cNvGraphicFramePr>
                    <a:graphicFrameLocks noChangeAspect="1"/>
                  </p:cNvGraphicFramePr>
                  <p:nvPr/>
                </p:nvGraphicFramePr>
                <p:xfrm>
                  <a:off x="4022725" y="6051550"/>
                  <a:ext cx="425450" cy="5191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17" name="Equation" r:id="rId12" imgW="177569" imgH="215619" progId="Equation.3">
                          <p:embed/>
                        </p:oleObj>
                      </mc:Choice>
                      <mc:Fallback>
                        <p:oleObj name="Equation" r:id="rId12" imgW="177569" imgH="215619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2725" y="6051550"/>
                                <a:ext cx="425450" cy="5191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8240" name="Object 12"/>
                <p:cNvGraphicFramePr>
                  <a:graphicFrameLocks noChangeAspect="1"/>
                </p:cNvGraphicFramePr>
                <p:nvPr/>
              </p:nvGraphicFramePr>
              <p:xfrm>
                <a:off x="2679700" y="6335534"/>
                <a:ext cx="838200" cy="2333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18" name="Equation" r:id="rId14" imgW="291847" imgH="114201" progId="Equation.3">
                        <p:embed/>
                      </p:oleObj>
                    </mc:Choice>
                    <mc:Fallback>
                      <p:oleObj name="Equation" r:id="rId14" imgW="291847" imgH="114201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79700" y="6335534"/>
                              <a:ext cx="838200" cy="2333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accent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02" name="Group 31"/>
            <p:cNvGrpSpPr>
              <a:grpSpLocks/>
            </p:cNvGrpSpPr>
            <p:nvPr/>
          </p:nvGrpSpPr>
          <p:grpSpPr bwMode="auto">
            <a:xfrm>
              <a:off x="3365500" y="3779838"/>
              <a:ext cx="3276600" cy="2587624"/>
              <a:chOff x="850900" y="3707607"/>
              <a:chExt cx="3276600" cy="258762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850900" y="4313846"/>
                <a:ext cx="3276600" cy="127705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Generative</a:t>
                </a:r>
              </a:p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Probabilistic Model</a:t>
                </a:r>
              </a:p>
              <a:p>
                <a:pPr algn="ctr">
                  <a:defRPr/>
                </a:pPr>
                <a:r>
                  <a:rPr lang="en-GB" sz="2394" b="1" dirty="0">
                    <a:latin typeface="Times New Roman" charset="0"/>
                  </a:rPr>
                  <a:t>for Class </a:t>
                </a:r>
                <a:r>
                  <a:rPr lang="en-GB" sz="2394" b="1" i="1" dirty="0">
                    <a:latin typeface="Times New Roman" charset="0"/>
                  </a:rPr>
                  <a:t>2</a:t>
                </a:r>
                <a:endParaRPr lang="en-US" sz="2394" b="1" i="1" dirty="0">
                  <a:latin typeface="Times New Roman" charset="0"/>
                </a:endParaRPr>
              </a:p>
            </p:txBody>
          </p:sp>
          <p:sp>
            <p:nvSpPr>
              <p:cNvPr id="8220" name="Up Arrow 33"/>
              <p:cNvSpPr>
                <a:spLocks noChangeArrowheads="1"/>
              </p:cNvSpPr>
              <p:nvPr/>
            </p:nvSpPr>
            <p:spPr bwMode="auto">
              <a:xfrm>
                <a:off x="2374900" y="40092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8221" name="Object 14"/>
              <p:cNvGraphicFramePr>
                <a:graphicFrameLocks noChangeAspect="1"/>
              </p:cNvGraphicFramePr>
              <p:nvPr/>
            </p:nvGraphicFramePr>
            <p:xfrm>
              <a:off x="1984375" y="3707607"/>
              <a:ext cx="927100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9" name="Equation" r:id="rId16" imgW="545626" imgH="203024" progId="Equation.3">
                      <p:embed/>
                    </p:oleObj>
                  </mc:Choice>
                  <mc:Fallback>
                    <p:oleObj name="Equation" r:id="rId16" imgW="545626" imgH="2030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4375" y="3707607"/>
                            <a:ext cx="927100" cy="346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22" name="Group 29"/>
              <p:cNvGrpSpPr>
                <a:grpSpLocks/>
              </p:cNvGrpSpPr>
              <p:nvPr/>
            </p:nvGrpSpPr>
            <p:grpSpPr bwMode="auto">
              <a:xfrm>
                <a:off x="911225" y="5562599"/>
                <a:ext cx="3216275" cy="732632"/>
                <a:chOff x="1155700" y="6187889"/>
                <a:chExt cx="3216275" cy="732632"/>
              </a:xfrm>
            </p:grpSpPr>
            <p:grpSp>
              <p:nvGrpSpPr>
                <p:cNvPr id="8223" name="Group 15"/>
                <p:cNvGrpSpPr>
                  <a:grpSpLocks/>
                </p:cNvGrpSpPr>
                <p:nvPr/>
              </p:nvGrpSpPr>
              <p:grpSpPr bwMode="auto">
                <a:xfrm>
                  <a:off x="1155700" y="6187889"/>
                  <a:ext cx="395288" cy="715963"/>
                  <a:chOff x="4037012" y="5838031"/>
                  <a:chExt cx="395288" cy="715963"/>
                </a:xfrm>
              </p:grpSpPr>
              <p:sp>
                <p:nvSpPr>
                  <p:cNvPr id="8231" name="Up Arrow 44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32" name="Object 15"/>
                  <p:cNvGraphicFramePr>
                    <a:graphicFrameLocks noChangeAspect="1"/>
                  </p:cNvGraphicFramePr>
                  <p:nvPr/>
                </p:nvGraphicFramePr>
                <p:xfrm>
                  <a:off x="4037012" y="6066631"/>
                  <a:ext cx="395288" cy="4873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0" name="Equation" r:id="rId18" imgW="164957" imgH="203024" progId="Equation.3">
                          <p:embed/>
                        </p:oleObj>
                      </mc:Choice>
                      <mc:Fallback>
                        <p:oleObj name="Equation" r:id="rId18" imgW="164957" imgH="20302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012" y="6066631"/>
                                <a:ext cx="395288" cy="4873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24" name="Group 16"/>
                <p:cNvGrpSpPr>
                  <a:grpSpLocks/>
                </p:cNvGrpSpPr>
                <p:nvPr/>
              </p:nvGrpSpPr>
              <p:grpSpPr bwMode="auto">
                <a:xfrm>
                  <a:off x="1825625" y="6187889"/>
                  <a:ext cx="427038" cy="716757"/>
                  <a:chOff x="4021137" y="5838031"/>
                  <a:chExt cx="427038" cy="716757"/>
                </a:xfrm>
              </p:grpSpPr>
              <p:sp>
                <p:nvSpPr>
                  <p:cNvPr id="8229" name="Up Arrow 42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30" name="Object 16"/>
                  <p:cNvGraphicFramePr>
                    <a:graphicFrameLocks noChangeAspect="1"/>
                  </p:cNvGraphicFramePr>
                  <p:nvPr/>
                </p:nvGraphicFramePr>
                <p:xfrm>
                  <a:off x="4021137" y="6065838"/>
                  <a:ext cx="427038" cy="48895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1" name="Equation" r:id="rId19" imgW="177569" imgH="202936" progId="Equation.3">
                          <p:embed/>
                        </p:oleObj>
                      </mc:Choice>
                      <mc:Fallback>
                        <p:oleObj name="Equation" r:id="rId19" imgW="177569" imgH="202936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1137" y="6065838"/>
                                <a:ext cx="427038" cy="48895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25" name="Group 19"/>
                <p:cNvGrpSpPr>
                  <a:grpSpLocks/>
                </p:cNvGrpSpPr>
                <p:nvPr/>
              </p:nvGrpSpPr>
              <p:grpSpPr bwMode="auto">
                <a:xfrm>
                  <a:off x="3946525" y="6187889"/>
                  <a:ext cx="425450" cy="732632"/>
                  <a:chOff x="4022725" y="5838031"/>
                  <a:chExt cx="425450" cy="732632"/>
                </a:xfrm>
              </p:grpSpPr>
              <p:sp>
                <p:nvSpPr>
                  <p:cNvPr id="8227" name="Up Arrow 40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28" name="Object 17"/>
                  <p:cNvGraphicFramePr>
                    <a:graphicFrameLocks noChangeAspect="1"/>
                  </p:cNvGraphicFramePr>
                  <p:nvPr/>
                </p:nvGraphicFramePr>
                <p:xfrm>
                  <a:off x="4022725" y="6051550"/>
                  <a:ext cx="425450" cy="5191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2" name="Equation" r:id="rId20" imgW="177569" imgH="215619" progId="Equation.3">
                          <p:embed/>
                        </p:oleObj>
                      </mc:Choice>
                      <mc:Fallback>
                        <p:oleObj name="Equation" r:id="rId20" imgW="177569" imgH="215619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2725" y="6051550"/>
                                <a:ext cx="425450" cy="5191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8226" name="Object 18"/>
                <p:cNvGraphicFramePr>
                  <a:graphicFrameLocks noChangeAspect="1"/>
                </p:cNvGraphicFramePr>
                <p:nvPr/>
              </p:nvGraphicFramePr>
              <p:xfrm>
                <a:off x="2679700" y="6335534"/>
                <a:ext cx="838200" cy="2333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23" name="Equation" r:id="rId21" imgW="291847" imgH="114201" progId="Equation.3">
                        <p:embed/>
                      </p:oleObj>
                    </mc:Choice>
                    <mc:Fallback>
                      <p:oleObj name="Equation" r:id="rId21" imgW="291847" imgH="114201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79700" y="6335534"/>
                              <a:ext cx="838200" cy="2333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accent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03" name="Group 46"/>
            <p:cNvGrpSpPr>
              <a:grpSpLocks/>
            </p:cNvGrpSpPr>
            <p:nvPr/>
          </p:nvGrpSpPr>
          <p:grpSpPr bwMode="auto">
            <a:xfrm>
              <a:off x="7404100" y="3784600"/>
              <a:ext cx="3276600" cy="2586831"/>
              <a:chOff x="850900" y="3708400"/>
              <a:chExt cx="3276600" cy="2586831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850900" y="4314638"/>
                <a:ext cx="3276600" cy="127705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Generative</a:t>
                </a:r>
              </a:p>
              <a:p>
                <a:pPr algn="ctr">
                  <a:defRPr/>
                </a:pPr>
                <a:r>
                  <a:rPr lang="en-GB" sz="2052" b="1" dirty="0">
                    <a:latin typeface="Times New Roman" charset="0"/>
                  </a:rPr>
                  <a:t>Probabilistic Model</a:t>
                </a:r>
              </a:p>
              <a:p>
                <a:pPr algn="ctr">
                  <a:defRPr/>
                </a:pPr>
                <a:r>
                  <a:rPr lang="en-GB" sz="2394" b="1" dirty="0">
                    <a:latin typeface="Times New Roman" charset="0"/>
                  </a:rPr>
                  <a:t>for Class </a:t>
                </a:r>
                <a:r>
                  <a:rPr lang="en-GB" sz="2394" b="1" i="1" dirty="0">
                    <a:latin typeface="Times New Roman" charset="0"/>
                  </a:rPr>
                  <a:t>L</a:t>
                </a:r>
                <a:endParaRPr lang="en-US" sz="2394" b="1" i="1" dirty="0">
                  <a:latin typeface="Times New Roman" charset="0"/>
                </a:endParaRPr>
              </a:p>
            </p:txBody>
          </p:sp>
          <p:sp>
            <p:nvSpPr>
              <p:cNvPr id="8206" name="Up Arrow 48"/>
              <p:cNvSpPr>
                <a:spLocks noChangeArrowheads="1"/>
              </p:cNvSpPr>
              <p:nvPr/>
            </p:nvSpPr>
            <p:spPr bwMode="auto">
              <a:xfrm>
                <a:off x="2374900" y="4009231"/>
                <a:ext cx="152400" cy="3048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defTabSz="1042988"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defTabSz="1042988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defTabSz="1042988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defTabSz="1042988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defTabSz="1042988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defTabSz="10429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276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8207" name="Object 19"/>
              <p:cNvGraphicFramePr>
                <a:graphicFrameLocks noChangeAspect="1"/>
              </p:cNvGraphicFramePr>
              <p:nvPr/>
            </p:nvGraphicFramePr>
            <p:xfrm>
              <a:off x="1982788" y="3708400"/>
              <a:ext cx="928687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24" name="Equation" r:id="rId22" imgW="545626" imgH="203024" progId="Equation.3">
                      <p:embed/>
                    </p:oleObj>
                  </mc:Choice>
                  <mc:Fallback>
                    <p:oleObj name="Equation" r:id="rId22" imgW="545626" imgH="20302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2788" y="3708400"/>
                            <a:ext cx="928687" cy="346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08" name="Group 29"/>
              <p:cNvGrpSpPr>
                <a:grpSpLocks/>
              </p:cNvGrpSpPr>
              <p:nvPr/>
            </p:nvGrpSpPr>
            <p:grpSpPr bwMode="auto">
              <a:xfrm>
                <a:off x="911225" y="5562599"/>
                <a:ext cx="3216275" cy="732632"/>
                <a:chOff x="1155700" y="6187889"/>
                <a:chExt cx="3216275" cy="732632"/>
              </a:xfrm>
            </p:grpSpPr>
            <p:grpSp>
              <p:nvGrpSpPr>
                <p:cNvPr id="8209" name="Group 15"/>
                <p:cNvGrpSpPr>
                  <a:grpSpLocks/>
                </p:cNvGrpSpPr>
                <p:nvPr/>
              </p:nvGrpSpPr>
              <p:grpSpPr bwMode="auto">
                <a:xfrm>
                  <a:off x="1155700" y="6187889"/>
                  <a:ext cx="395288" cy="715963"/>
                  <a:chOff x="4037012" y="5838031"/>
                  <a:chExt cx="395288" cy="715963"/>
                </a:xfrm>
              </p:grpSpPr>
              <p:sp>
                <p:nvSpPr>
                  <p:cNvPr id="8217" name="Up Arrow 59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18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037012" y="6066631"/>
                  <a:ext cx="395288" cy="4873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5" name="Equation" r:id="rId24" imgW="164957" imgH="203024" progId="Equation.3">
                          <p:embed/>
                        </p:oleObj>
                      </mc:Choice>
                      <mc:Fallback>
                        <p:oleObj name="Equation" r:id="rId24" imgW="164957" imgH="20302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012" y="6066631"/>
                                <a:ext cx="395288" cy="4873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10" name="Group 16"/>
                <p:cNvGrpSpPr>
                  <a:grpSpLocks/>
                </p:cNvGrpSpPr>
                <p:nvPr/>
              </p:nvGrpSpPr>
              <p:grpSpPr bwMode="auto">
                <a:xfrm>
                  <a:off x="1825625" y="6187889"/>
                  <a:ext cx="427038" cy="716757"/>
                  <a:chOff x="4021137" y="5838031"/>
                  <a:chExt cx="427038" cy="716757"/>
                </a:xfrm>
              </p:grpSpPr>
              <p:sp>
                <p:nvSpPr>
                  <p:cNvPr id="8215" name="Up Arrow 57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16" name="Object 21"/>
                  <p:cNvGraphicFramePr>
                    <a:graphicFrameLocks noChangeAspect="1"/>
                  </p:cNvGraphicFramePr>
                  <p:nvPr/>
                </p:nvGraphicFramePr>
                <p:xfrm>
                  <a:off x="4021137" y="6065838"/>
                  <a:ext cx="427038" cy="48895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6" name="Equation" r:id="rId25" imgW="177569" imgH="202936" progId="Equation.3">
                          <p:embed/>
                        </p:oleObj>
                      </mc:Choice>
                      <mc:Fallback>
                        <p:oleObj name="Equation" r:id="rId25" imgW="177569" imgH="202936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1137" y="6065838"/>
                                <a:ext cx="427038" cy="48895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8211" name="Group 19"/>
                <p:cNvGrpSpPr>
                  <a:grpSpLocks/>
                </p:cNvGrpSpPr>
                <p:nvPr/>
              </p:nvGrpSpPr>
              <p:grpSpPr bwMode="auto">
                <a:xfrm>
                  <a:off x="3946525" y="6187889"/>
                  <a:ext cx="425450" cy="732632"/>
                  <a:chOff x="4022725" y="5838031"/>
                  <a:chExt cx="425450" cy="732632"/>
                </a:xfrm>
              </p:grpSpPr>
              <p:sp>
                <p:nvSpPr>
                  <p:cNvPr id="8213" name="Up Arrow 55"/>
                  <p:cNvSpPr>
                    <a:spLocks noChangeArrowheads="1"/>
                  </p:cNvSpPr>
                  <p:nvPr/>
                </p:nvSpPr>
                <p:spPr bwMode="auto">
                  <a:xfrm>
                    <a:off x="4127500" y="5838031"/>
                    <a:ext cx="152400" cy="304800"/>
                  </a:xfrm>
                  <a:prstGeom prst="upArrow">
                    <a:avLst>
                      <a:gd name="adj1" fmla="val 50000"/>
                      <a:gd name="adj2" fmla="val 50000"/>
                    </a:avLst>
                  </a:prstGeom>
                  <a:solidFill>
                    <a:schemeClr val="accent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defTabSz="1042988" eaLnBrk="0" hangingPunct="0"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1pPr>
                    <a:lvl2pPr marL="742950" indent="-285750" defTabSz="1042988" eaLnBrk="0" hangingPunct="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2pPr>
                    <a:lvl3pPr marL="1143000" indent="-228600" defTabSz="1042988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3pPr>
                    <a:lvl4pPr marL="1600200" indent="-228600" defTabSz="1042988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4pPr>
                    <a:lvl5pPr marL="2057400" indent="-228600" defTabSz="1042988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5pPr>
                    <a:lvl6pPr marL="25146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6pPr>
                    <a:lvl7pPr marL="29718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7pPr>
                    <a:lvl8pPr marL="34290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8pPr>
                    <a:lvl9pPr marL="3886200" indent="-228600" defTabSz="1042988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276">
                      <a:latin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8214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4022725" y="6051550"/>
                  <a:ext cx="425450" cy="5191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527" name="Equation" r:id="rId26" imgW="177569" imgH="215619" progId="Equation.3">
                          <p:embed/>
                        </p:oleObj>
                      </mc:Choice>
                      <mc:Fallback>
                        <p:oleObj name="Equation" r:id="rId26" imgW="177569" imgH="215619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22725" y="6051550"/>
                                <a:ext cx="425450" cy="5191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CC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accent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8212" name="Object 23"/>
                <p:cNvGraphicFramePr>
                  <a:graphicFrameLocks noChangeAspect="1"/>
                </p:cNvGraphicFramePr>
                <p:nvPr/>
              </p:nvGraphicFramePr>
              <p:xfrm>
                <a:off x="2679700" y="6335534"/>
                <a:ext cx="838200" cy="2333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28" name="Equation" r:id="rId27" imgW="291847" imgH="114201" progId="Equation.3">
                        <p:embed/>
                      </p:oleObj>
                    </mc:Choice>
                    <mc:Fallback>
                      <p:oleObj name="Equation" r:id="rId27" imgW="291847" imgH="114201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79700" y="6335534"/>
                              <a:ext cx="838200" cy="2333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accent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8204" name="Object 24"/>
            <p:cNvGraphicFramePr>
              <a:graphicFrameLocks noChangeAspect="1"/>
            </p:cNvGraphicFramePr>
            <p:nvPr/>
          </p:nvGraphicFramePr>
          <p:xfrm>
            <a:off x="6780212" y="4999831"/>
            <a:ext cx="547688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" name="Equation" r:id="rId28" imgW="291847" imgH="114201" progId="Equation.3">
                    <p:embed/>
                  </p:oleObj>
                </mc:Choice>
                <mc:Fallback>
                  <p:oleObj name="Equation" r:id="rId28" imgW="291847" imgH="1142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0212" y="4999831"/>
                          <a:ext cx="547688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00" name="Object 25"/>
          <p:cNvGraphicFramePr>
            <a:graphicFrameLocks noChangeAspect="1"/>
          </p:cNvGraphicFramePr>
          <p:nvPr/>
        </p:nvGraphicFramePr>
        <p:xfrm>
          <a:off x="3464295" y="5657308"/>
          <a:ext cx="2239846" cy="44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" name="Equation" r:id="rId29" imgW="1091726" imgH="215806" progId="Equation.3">
                  <p:embed/>
                </p:oleObj>
              </mc:Choice>
              <mc:Fallback>
                <p:oleObj name="Equation" r:id="rId29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295" y="5657308"/>
                        <a:ext cx="2239846" cy="442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339959"/>
      </p:ext>
    </p:extLst>
  </p:cSld>
  <p:clrMapOvr>
    <a:masterClrMapping/>
  </p:clrMapOvr>
  <p:transition advTm="2162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859" eaLnBrk="0" hangingPunct="0">
              <a:spcBef>
                <a:spcPct val="20000"/>
              </a:spcBef>
              <a:buChar char="•"/>
              <a:defRPr sz="239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635297" indent="-244345" defTabSz="891859" eaLnBrk="0" hangingPunct="0">
              <a:spcBef>
                <a:spcPct val="20000"/>
              </a:spcBef>
              <a:buChar char="–"/>
              <a:defRPr sz="2052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77379" indent="-195476" defTabSz="891859" eaLnBrk="0" hangingPunct="0">
              <a:spcBef>
                <a:spcPct val="20000"/>
              </a:spcBef>
              <a:buChar char="•"/>
              <a:defRPr sz="171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68331" indent="-195476" defTabSz="891859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759283" indent="-195476" defTabSz="891859" eaLnBrk="0" hangingPunct="0">
              <a:spcBef>
                <a:spcPct val="20000"/>
              </a:spcBef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150234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541186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932138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323090" indent="-195476" defTabSz="89185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6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E5460BC-3BA7-46BF-AF01-94B05A97E86E}" type="slidenum">
              <a:rPr lang="en-GB" altLang="en-US" sz="1368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GB" altLang="en-US" sz="1368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236881"/>
            <a:ext cx="6075185" cy="107784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0" dirty="0" smtClean="0"/>
              <a:t>Probabilistic Classification	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>
              <a:lnSpc>
                <a:spcPct val="110000"/>
              </a:lnSpc>
            </a:pPr>
            <a:endParaRPr lang="en-US" altLang="en-US" smtClean="0"/>
          </a:p>
          <a:p>
            <a:pPr marL="456110" indent="-456110">
              <a:lnSpc>
                <a:spcPct val="110000"/>
              </a:lnSpc>
              <a:buNone/>
            </a:pPr>
            <a:r>
              <a:rPr lang="en-US" altLang="en-US" sz="2736"/>
              <a:t>     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336656" y="1408388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79488" indent="-45720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sz="2394" dirty="0"/>
              <a:t>MAP classification rule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b="1" dirty="0">
                <a:solidFill>
                  <a:srgbClr val="FF0000"/>
                </a:solidFill>
              </a:rPr>
              <a:t>MAP</a:t>
            </a:r>
            <a:r>
              <a:rPr lang="en-US" altLang="en-US" sz="2052" dirty="0"/>
              <a:t>: </a:t>
            </a:r>
            <a:r>
              <a:rPr lang="en-US" altLang="en-US" sz="2052" b="1" dirty="0">
                <a:solidFill>
                  <a:srgbClr val="FF0000"/>
                </a:solidFill>
              </a:rPr>
              <a:t>M</a:t>
            </a:r>
            <a:r>
              <a:rPr lang="en-US" altLang="en-US" sz="2052" dirty="0"/>
              <a:t>aximum </a:t>
            </a:r>
            <a:r>
              <a:rPr lang="en-US" altLang="en-US" sz="2052" b="1" dirty="0">
                <a:solidFill>
                  <a:srgbClr val="FF0000"/>
                </a:solidFill>
              </a:rPr>
              <a:t>A</a:t>
            </a:r>
            <a:r>
              <a:rPr lang="en-US" altLang="en-US" sz="2052" dirty="0"/>
              <a:t> </a:t>
            </a:r>
            <a:r>
              <a:rPr lang="en-US" altLang="en-US" sz="2052" b="1" dirty="0">
                <a:solidFill>
                  <a:srgbClr val="FF0000"/>
                </a:solidFill>
              </a:rPr>
              <a:t>P</a:t>
            </a:r>
            <a:r>
              <a:rPr lang="en-US" altLang="en-US" sz="2052" dirty="0"/>
              <a:t>osterior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/>
              <a:t>Assign </a:t>
            </a:r>
            <a:r>
              <a:rPr lang="en-US" altLang="en-US" sz="2052" b="1" i="1" dirty="0">
                <a:latin typeface="Palatino Linotype" panose="02040502050505030304" pitchFamily="18" charset="0"/>
              </a:rPr>
              <a:t>x</a:t>
            </a:r>
            <a:r>
              <a:rPr lang="en-US" altLang="en-US" sz="2052" dirty="0"/>
              <a:t> to </a:t>
            </a:r>
            <a:r>
              <a:rPr lang="en-US" altLang="en-US" sz="2052" i="1" dirty="0">
                <a:latin typeface="Palatino Linotype" panose="02040502050505030304" pitchFamily="18" charset="0"/>
              </a:rPr>
              <a:t>c* </a:t>
            </a:r>
            <a:r>
              <a:rPr lang="en-US" altLang="en-US" sz="2052" dirty="0"/>
              <a:t>if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en-US" sz="2394" dirty="0"/>
          </a:p>
          <a:p>
            <a:pPr eaLnBrk="1" hangingPunct="1">
              <a:lnSpc>
                <a:spcPct val="110000"/>
              </a:lnSpc>
            </a:pPr>
            <a:r>
              <a:rPr lang="en-US" altLang="en-US" sz="2394" dirty="0"/>
              <a:t>Generative classification with the MAP rule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52" dirty="0"/>
              <a:t>Apply </a:t>
            </a:r>
            <a:r>
              <a:rPr lang="en-US" altLang="en-US" sz="2052" dirty="0" smtClean="0"/>
              <a:t>Bayes </a:t>
            </a:r>
            <a:r>
              <a:rPr lang="en-US" altLang="en-US" sz="2052" dirty="0"/>
              <a:t>rule to convert them into posterior probabilities</a:t>
            </a:r>
          </a:p>
          <a:p>
            <a:pPr lvl="1" eaLnBrk="1" hangingPunct="1">
              <a:lnSpc>
                <a:spcPct val="110000"/>
              </a:lnSpc>
            </a:pPr>
            <a:endParaRPr lang="en-GB" altLang="en-US" sz="2052" dirty="0"/>
          </a:p>
          <a:p>
            <a:pPr lvl="1" eaLnBrk="1" hangingPunct="1">
              <a:lnSpc>
                <a:spcPct val="110000"/>
              </a:lnSpc>
            </a:pPr>
            <a:endParaRPr lang="en-GB" altLang="en-US" sz="2052" dirty="0"/>
          </a:p>
          <a:p>
            <a:pPr lvl="1" eaLnBrk="1" hangingPunct="1">
              <a:lnSpc>
                <a:spcPct val="110000"/>
              </a:lnSpc>
              <a:buFontTx/>
              <a:buNone/>
            </a:pPr>
            <a:endParaRPr lang="en-GB" altLang="en-US" sz="2052" dirty="0"/>
          </a:p>
          <a:p>
            <a:pPr lvl="1" eaLnBrk="1" hangingPunct="1">
              <a:lnSpc>
                <a:spcPct val="110000"/>
              </a:lnSpc>
            </a:pPr>
            <a:endParaRPr lang="en-GB" altLang="en-US" sz="2052" dirty="0"/>
          </a:p>
          <a:p>
            <a:pPr lvl="1" eaLnBrk="1" hangingPunct="1">
              <a:lnSpc>
                <a:spcPct val="80000"/>
              </a:lnSpc>
            </a:pPr>
            <a:r>
              <a:rPr lang="en-GB" altLang="en-US" sz="2052" dirty="0"/>
              <a:t>Then apply the MAP rule</a:t>
            </a:r>
            <a:endParaRPr lang="en-US" altLang="en-US" sz="2052" dirty="0"/>
          </a:p>
        </p:txBody>
      </p:sp>
      <p:graphicFrame>
        <p:nvGraphicFramePr>
          <p:cNvPr id="9222" name="Object 7"/>
          <p:cNvGraphicFramePr>
            <a:graphicFrameLocks noChangeAspect="1"/>
          </p:cNvGraphicFramePr>
          <p:nvPr/>
        </p:nvGraphicFramePr>
        <p:xfrm>
          <a:off x="1704998" y="2711571"/>
          <a:ext cx="5473368" cy="411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4" imgW="2705100" imgH="203200" progId="Equation.3">
                  <p:embed/>
                </p:oleObj>
              </mc:Choice>
              <mc:Fallback>
                <p:oleObj name="Equation" r:id="rId4" imgW="270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98" y="2711571"/>
                        <a:ext cx="5473368" cy="41131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8"/>
          <p:cNvGraphicFramePr>
            <a:graphicFrameLocks noChangeAspect="1"/>
          </p:cNvGraphicFramePr>
          <p:nvPr/>
        </p:nvGraphicFramePr>
        <p:xfrm>
          <a:off x="2356589" y="4104348"/>
          <a:ext cx="4430822" cy="143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6" imgW="2768600" imgH="876300" progId="Equation.3">
                  <p:embed/>
                </p:oleObj>
              </mc:Choice>
              <mc:Fallback>
                <p:oleObj name="Equation" r:id="rId6" imgW="27686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589" y="4104348"/>
                        <a:ext cx="4430822" cy="143214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34062"/>
      </p:ext>
    </p:extLst>
  </p:cSld>
  <p:clrMapOvr>
    <a:masterClrMapping/>
  </p:clrMapOvr>
  <p:transition advTm="103902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recordStart=0|recordEnd=171813|recordLength=171840|start=0|end=171813|audioFormat={00001610-0000-0010-8000-00AA00389B71}|audioRate=44100|muted=false|volume=0.8|fadeIn=0|fadeOut=0|videoFormat={34363248-0000-0010-8000-00AA00389B71}|videoRate=17|videoWidth=320|videoHeight=2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4545</TotalTime>
  <Words>888</Words>
  <Application>Microsoft Macintosh PowerPoint</Application>
  <PresentationFormat>On-screen Show (4:3)</PresentationFormat>
  <Paragraphs>276</Paragraphs>
  <Slides>19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Palatino Linotype</vt:lpstr>
      <vt:lpstr>Tahoma</vt:lpstr>
      <vt:lpstr>Times New Roman</vt:lpstr>
      <vt:lpstr>Arial</vt:lpstr>
      <vt:lpstr>Office Theme</vt:lpstr>
      <vt:lpstr>Equation</vt:lpstr>
      <vt:lpstr>Naïve Bayes Classifier</vt:lpstr>
      <vt:lpstr>Outline</vt:lpstr>
      <vt:lpstr>Classification</vt:lpstr>
      <vt:lpstr>Background </vt:lpstr>
      <vt:lpstr>Probability Basics </vt:lpstr>
      <vt:lpstr>Probability Basics </vt:lpstr>
      <vt:lpstr>Probabilistic Classification </vt:lpstr>
      <vt:lpstr>Probabilistic Classification </vt:lpstr>
      <vt:lpstr>Probabilistic Classification </vt:lpstr>
      <vt:lpstr>Naïve Bayes </vt:lpstr>
      <vt:lpstr>Naïve Bayes </vt:lpstr>
      <vt:lpstr>Example </vt:lpstr>
      <vt:lpstr>Example </vt:lpstr>
      <vt:lpstr>Example </vt:lpstr>
      <vt:lpstr>Naïve Bayes  </vt:lpstr>
      <vt:lpstr>Naïve Bayes  </vt:lpstr>
      <vt:lpstr>Relevant Issues </vt:lpstr>
      <vt:lpstr>Summary </vt:lpstr>
      <vt:lpstr>Thank You.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 DATA</dc:title>
  <dc:creator>nasrin</dc:creator>
  <cp:lastModifiedBy>Microsoft Office User</cp:lastModifiedBy>
  <cp:revision>272</cp:revision>
  <dcterms:created xsi:type="dcterms:W3CDTF">2014-02-08T14:13:03Z</dcterms:created>
  <dcterms:modified xsi:type="dcterms:W3CDTF">2018-07-30T07:07:53Z</dcterms:modified>
</cp:coreProperties>
</file>